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1" r:id="rId2"/>
    <p:sldId id="383" r:id="rId3"/>
    <p:sldId id="361" r:id="rId4"/>
    <p:sldId id="382" r:id="rId5"/>
    <p:sldId id="378" r:id="rId6"/>
    <p:sldId id="374" r:id="rId7"/>
  </p:sldIdLst>
  <p:sldSz cx="9144000" cy="6858000" type="screen4x3"/>
  <p:notesSz cx="9144000" cy="6858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55" autoAdjust="0"/>
  </p:normalViewPr>
  <p:slideViewPr>
    <p:cSldViewPr>
      <p:cViewPr varScale="1">
        <p:scale>
          <a:sx n="143" d="100"/>
          <a:sy n="143" d="100"/>
        </p:scale>
        <p:origin x="-2592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66" d="100"/>
          <a:sy n="166" d="100"/>
        </p:scale>
        <p:origin x="-3248" y="-1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F4EF9-6F94-7441-A9F6-59918C96EB92}" type="datetimeFigureOut">
              <a:rPr lang="de-DE" smtClean="0"/>
              <a:t>26.08.19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A51E0-0617-EB41-A541-5EFF60E14D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10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E57DD-DFB0-E145-AC24-AAD0FAA2377A}" type="datetimeFigureOut">
              <a:rPr lang="de-DE" smtClean="0"/>
              <a:t>26.08.19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9F531-2935-8E4E-B7A1-D3D97F2E84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96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F531-2935-8E4E-B7A1-D3D97F2E845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6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941888" y="1946275"/>
            <a:ext cx="3816350" cy="28622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283190" y="2002690"/>
            <a:ext cx="4371039" cy="275056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F531-2935-8E4E-B7A1-D3D97F2E845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523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F531-2935-8E4E-B7A1-D3D97F2E845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778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833938" y="1277938"/>
            <a:ext cx="4025900" cy="30194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311807" y="2121854"/>
            <a:ext cx="4228348" cy="1673147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F531-2935-8E4E-B7A1-D3D97F2E845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778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534025" y="1670050"/>
            <a:ext cx="3429000" cy="25717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349827" y="1026703"/>
            <a:ext cx="5026871" cy="3985131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F531-2935-8E4E-B7A1-D3D97F2E845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786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F531-2935-8E4E-B7A1-D3D97F2E845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1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UNVER</a:t>
            </a:r>
            <a:r>
              <a:rPr spc="-10" dirty="0"/>
              <a:t>SITÄT</a:t>
            </a:r>
            <a:r>
              <a:rPr spc="-5" dirty="0"/>
              <a:t> </a:t>
            </a:r>
            <a:r>
              <a:rPr spc="-10" dirty="0"/>
              <a:t>F</a:t>
            </a:r>
            <a:r>
              <a:rPr dirty="0"/>
              <a:t>R</a:t>
            </a:r>
            <a:r>
              <a:rPr spc="-10" dirty="0"/>
              <a:t>EI</a:t>
            </a:r>
            <a:r>
              <a:rPr dirty="0"/>
              <a:t>BUR</a:t>
            </a:r>
            <a:r>
              <a:rPr spc="-15" dirty="0"/>
              <a:t>G</a:t>
            </a:r>
            <a:r>
              <a:rPr dirty="0"/>
              <a:t> </a:t>
            </a:r>
            <a:r>
              <a:rPr spc="-5" dirty="0"/>
              <a:t> |</a:t>
            </a:r>
            <a:r>
              <a:rPr dirty="0"/>
              <a:t> </a:t>
            </a:r>
            <a:r>
              <a:rPr spc="-5" dirty="0"/>
              <a:t> </a:t>
            </a:r>
            <a:r>
              <a:rPr spc="-10" dirty="0"/>
              <a:t>ZEITG</a:t>
            </a:r>
            <a:r>
              <a:rPr dirty="0"/>
              <a:t>ESCH</a:t>
            </a:r>
            <a:r>
              <a:rPr spc="-5" dirty="0"/>
              <a:t>I</a:t>
            </a:r>
            <a:r>
              <a:rPr dirty="0"/>
              <a:t>CH</a:t>
            </a:r>
            <a:r>
              <a:rPr spc="-10" dirty="0"/>
              <a:t>TE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26.08.19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UNVER</a:t>
            </a:r>
            <a:r>
              <a:rPr spc="-10" dirty="0"/>
              <a:t>SITÄT</a:t>
            </a:r>
            <a:r>
              <a:rPr spc="-5" dirty="0"/>
              <a:t> </a:t>
            </a:r>
            <a:r>
              <a:rPr spc="-10" dirty="0"/>
              <a:t>F</a:t>
            </a:r>
            <a:r>
              <a:rPr dirty="0"/>
              <a:t>R</a:t>
            </a:r>
            <a:r>
              <a:rPr spc="-10" dirty="0"/>
              <a:t>EI</a:t>
            </a:r>
            <a:r>
              <a:rPr dirty="0"/>
              <a:t>BUR</a:t>
            </a:r>
            <a:r>
              <a:rPr spc="-15" dirty="0"/>
              <a:t>G</a:t>
            </a:r>
            <a:r>
              <a:rPr dirty="0"/>
              <a:t> </a:t>
            </a:r>
            <a:r>
              <a:rPr spc="-5" dirty="0"/>
              <a:t> |</a:t>
            </a:r>
            <a:r>
              <a:rPr dirty="0"/>
              <a:t> </a:t>
            </a:r>
            <a:r>
              <a:rPr spc="-5" dirty="0"/>
              <a:t> </a:t>
            </a:r>
            <a:r>
              <a:rPr spc="-10" dirty="0"/>
              <a:t>ZEITG</a:t>
            </a:r>
            <a:r>
              <a:rPr dirty="0"/>
              <a:t>ESCH</a:t>
            </a:r>
            <a:r>
              <a:rPr spc="-5" dirty="0"/>
              <a:t>I</a:t>
            </a:r>
            <a:r>
              <a:rPr dirty="0"/>
              <a:t>CH</a:t>
            </a:r>
            <a:r>
              <a:rPr spc="-10" dirty="0"/>
              <a:t>TE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26.08.19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UNVER</a:t>
            </a:r>
            <a:r>
              <a:rPr spc="-10" dirty="0"/>
              <a:t>SITÄT</a:t>
            </a:r>
            <a:r>
              <a:rPr spc="-5" dirty="0"/>
              <a:t> </a:t>
            </a:r>
            <a:r>
              <a:rPr spc="-10" dirty="0"/>
              <a:t>F</a:t>
            </a:r>
            <a:r>
              <a:rPr dirty="0"/>
              <a:t>R</a:t>
            </a:r>
            <a:r>
              <a:rPr spc="-10" dirty="0"/>
              <a:t>EI</a:t>
            </a:r>
            <a:r>
              <a:rPr dirty="0"/>
              <a:t>BUR</a:t>
            </a:r>
            <a:r>
              <a:rPr spc="-15" dirty="0"/>
              <a:t>G</a:t>
            </a:r>
            <a:r>
              <a:rPr dirty="0"/>
              <a:t> </a:t>
            </a:r>
            <a:r>
              <a:rPr spc="-5" dirty="0"/>
              <a:t> |</a:t>
            </a:r>
            <a:r>
              <a:rPr dirty="0"/>
              <a:t> </a:t>
            </a:r>
            <a:r>
              <a:rPr spc="-5" dirty="0"/>
              <a:t> </a:t>
            </a:r>
            <a:r>
              <a:rPr spc="-10" dirty="0"/>
              <a:t>ZEITG</a:t>
            </a:r>
            <a:r>
              <a:rPr dirty="0"/>
              <a:t>ESCH</a:t>
            </a:r>
            <a:r>
              <a:rPr spc="-5" dirty="0"/>
              <a:t>I</a:t>
            </a:r>
            <a:r>
              <a:rPr dirty="0"/>
              <a:t>CH</a:t>
            </a:r>
            <a:r>
              <a:rPr spc="-10" dirty="0"/>
              <a:t>TE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26.08.19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UNVER</a:t>
            </a:r>
            <a:r>
              <a:rPr spc="-10" dirty="0"/>
              <a:t>SITÄT</a:t>
            </a:r>
            <a:r>
              <a:rPr spc="-5" dirty="0"/>
              <a:t> </a:t>
            </a:r>
            <a:r>
              <a:rPr spc="-10" dirty="0"/>
              <a:t>F</a:t>
            </a:r>
            <a:r>
              <a:rPr dirty="0"/>
              <a:t>R</a:t>
            </a:r>
            <a:r>
              <a:rPr spc="-10" dirty="0"/>
              <a:t>EI</a:t>
            </a:r>
            <a:r>
              <a:rPr dirty="0"/>
              <a:t>BUR</a:t>
            </a:r>
            <a:r>
              <a:rPr spc="-15" dirty="0"/>
              <a:t>G</a:t>
            </a:r>
            <a:r>
              <a:rPr dirty="0"/>
              <a:t> </a:t>
            </a:r>
            <a:r>
              <a:rPr spc="-5" dirty="0"/>
              <a:t> |</a:t>
            </a:r>
            <a:r>
              <a:rPr dirty="0"/>
              <a:t> </a:t>
            </a:r>
            <a:r>
              <a:rPr spc="-5" dirty="0"/>
              <a:t> </a:t>
            </a:r>
            <a:r>
              <a:rPr spc="-10" dirty="0"/>
              <a:t>ZEITG</a:t>
            </a:r>
            <a:r>
              <a:rPr dirty="0"/>
              <a:t>ESCH</a:t>
            </a:r>
            <a:r>
              <a:rPr spc="-5" dirty="0"/>
              <a:t>I</a:t>
            </a:r>
            <a:r>
              <a:rPr dirty="0"/>
              <a:t>CH</a:t>
            </a:r>
            <a:r>
              <a:rPr spc="-10" dirty="0"/>
              <a:t>TE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26.08.19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UNVER</a:t>
            </a:r>
            <a:r>
              <a:rPr spc="-10" dirty="0"/>
              <a:t>SITÄT</a:t>
            </a:r>
            <a:r>
              <a:rPr spc="-5" dirty="0"/>
              <a:t> </a:t>
            </a:r>
            <a:r>
              <a:rPr spc="-10" dirty="0"/>
              <a:t>F</a:t>
            </a:r>
            <a:r>
              <a:rPr dirty="0"/>
              <a:t>R</a:t>
            </a:r>
            <a:r>
              <a:rPr spc="-10" dirty="0"/>
              <a:t>EI</a:t>
            </a:r>
            <a:r>
              <a:rPr dirty="0"/>
              <a:t>BUR</a:t>
            </a:r>
            <a:r>
              <a:rPr spc="-15" dirty="0"/>
              <a:t>G</a:t>
            </a:r>
            <a:r>
              <a:rPr dirty="0"/>
              <a:t> </a:t>
            </a:r>
            <a:r>
              <a:rPr spc="-5" dirty="0"/>
              <a:t> |</a:t>
            </a:r>
            <a:r>
              <a:rPr dirty="0"/>
              <a:t> </a:t>
            </a:r>
            <a:r>
              <a:rPr spc="-5" dirty="0"/>
              <a:t> </a:t>
            </a:r>
            <a:r>
              <a:rPr spc="-10" dirty="0"/>
              <a:t>ZEITG</a:t>
            </a:r>
            <a:r>
              <a:rPr dirty="0"/>
              <a:t>ESCH</a:t>
            </a:r>
            <a:r>
              <a:rPr spc="-5" dirty="0"/>
              <a:t>I</a:t>
            </a:r>
            <a:r>
              <a:rPr dirty="0"/>
              <a:t>CH</a:t>
            </a:r>
            <a:r>
              <a:rPr spc="-10" dirty="0"/>
              <a:t>TE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26.08.19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461730" y="6274754"/>
            <a:ext cx="106680" cy="111125"/>
          </a:xfrm>
          <a:custGeom>
            <a:avLst/>
            <a:gdLst/>
            <a:ahLst/>
            <a:cxnLst/>
            <a:rect l="l" t="t" r="r" b="b"/>
            <a:pathLst>
              <a:path w="106679" h="111125">
                <a:moveTo>
                  <a:pt x="39984" y="0"/>
                </a:moveTo>
                <a:lnTo>
                  <a:pt x="0" y="0"/>
                </a:lnTo>
                <a:lnTo>
                  <a:pt x="0" y="66624"/>
                </a:lnTo>
                <a:lnTo>
                  <a:pt x="27810" y="106847"/>
                </a:lnTo>
                <a:lnTo>
                  <a:pt x="60895" y="110796"/>
                </a:lnTo>
                <a:lnTo>
                  <a:pt x="75864" y="108483"/>
                </a:lnTo>
                <a:lnTo>
                  <a:pt x="88482" y="103353"/>
                </a:lnTo>
                <a:lnTo>
                  <a:pt x="98189" y="94963"/>
                </a:lnTo>
                <a:lnTo>
                  <a:pt x="104423" y="82868"/>
                </a:lnTo>
                <a:lnTo>
                  <a:pt x="104820" y="79947"/>
                </a:lnTo>
                <a:lnTo>
                  <a:pt x="42205" y="79947"/>
                </a:lnTo>
                <a:lnTo>
                  <a:pt x="39984" y="71387"/>
                </a:lnTo>
                <a:lnTo>
                  <a:pt x="39984" y="0"/>
                </a:lnTo>
                <a:close/>
              </a:path>
              <a:path w="106679" h="111125">
                <a:moveTo>
                  <a:pt x="106626" y="0"/>
                </a:moveTo>
                <a:lnTo>
                  <a:pt x="66012" y="0"/>
                </a:lnTo>
                <a:lnTo>
                  <a:pt x="66012" y="71387"/>
                </a:lnTo>
                <a:lnTo>
                  <a:pt x="64424" y="79947"/>
                </a:lnTo>
                <a:lnTo>
                  <a:pt x="104820" y="79947"/>
                </a:lnTo>
                <a:lnTo>
                  <a:pt x="106626" y="66624"/>
                </a:lnTo>
                <a:lnTo>
                  <a:pt x="1066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602316" y="6274754"/>
            <a:ext cx="111760" cy="109220"/>
          </a:xfrm>
          <a:custGeom>
            <a:avLst/>
            <a:gdLst/>
            <a:ahLst/>
            <a:cxnLst/>
            <a:rect l="l" t="t" r="r" b="b"/>
            <a:pathLst>
              <a:path w="111759" h="109220">
                <a:moveTo>
                  <a:pt x="35534" y="0"/>
                </a:moveTo>
                <a:lnTo>
                  <a:pt x="0" y="0"/>
                </a:lnTo>
                <a:lnTo>
                  <a:pt x="0" y="108814"/>
                </a:lnTo>
                <a:lnTo>
                  <a:pt x="40297" y="108814"/>
                </a:lnTo>
                <a:lnTo>
                  <a:pt x="40261" y="66942"/>
                </a:lnTo>
                <a:lnTo>
                  <a:pt x="39978" y="59322"/>
                </a:lnTo>
                <a:lnTo>
                  <a:pt x="111696" y="59322"/>
                </a:lnTo>
                <a:lnTo>
                  <a:pt x="111696" y="49492"/>
                </a:lnTo>
                <a:lnTo>
                  <a:pt x="71081" y="49492"/>
                </a:lnTo>
                <a:lnTo>
                  <a:pt x="66319" y="42507"/>
                </a:lnTo>
                <a:lnTo>
                  <a:pt x="58698" y="32042"/>
                </a:lnTo>
                <a:lnTo>
                  <a:pt x="35534" y="0"/>
                </a:lnTo>
                <a:close/>
              </a:path>
              <a:path w="111759" h="109220">
                <a:moveTo>
                  <a:pt x="111696" y="59322"/>
                </a:moveTo>
                <a:lnTo>
                  <a:pt x="40614" y="59322"/>
                </a:lnTo>
                <a:lnTo>
                  <a:pt x="46012" y="66942"/>
                </a:lnTo>
                <a:lnTo>
                  <a:pt x="78384" y="108814"/>
                </a:lnTo>
                <a:lnTo>
                  <a:pt x="111696" y="108814"/>
                </a:lnTo>
                <a:lnTo>
                  <a:pt x="111696" y="59322"/>
                </a:lnTo>
                <a:close/>
              </a:path>
              <a:path w="111759" h="109220">
                <a:moveTo>
                  <a:pt x="111696" y="0"/>
                </a:moveTo>
                <a:lnTo>
                  <a:pt x="71398" y="0"/>
                </a:lnTo>
                <a:lnTo>
                  <a:pt x="71456" y="42507"/>
                </a:lnTo>
                <a:lnTo>
                  <a:pt x="71716" y="49492"/>
                </a:lnTo>
                <a:lnTo>
                  <a:pt x="111696" y="49492"/>
                </a:lnTo>
                <a:lnTo>
                  <a:pt x="1116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770505" y="6274752"/>
            <a:ext cx="0" cy="109220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8817"/>
                </a:lnTo>
              </a:path>
            </a:pathLst>
          </a:custGeom>
          <a:ln w="41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464585" y="6498590"/>
            <a:ext cx="40640" cy="30480"/>
          </a:xfrm>
          <a:custGeom>
            <a:avLst/>
            <a:gdLst/>
            <a:ahLst/>
            <a:cxnLst/>
            <a:rect l="l" t="t" r="r" b="b"/>
            <a:pathLst>
              <a:path w="40640" h="30479">
                <a:moveTo>
                  <a:pt x="0" y="15240"/>
                </a:moveTo>
                <a:lnTo>
                  <a:pt x="40620" y="15240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464585" y="6483350"/>
            <a:ext cx="92710" cy="0"/>
          </a:xfrm>
          <a:custGeom>
            <a:avLst/>
            <a:gdLst/>
            <a:ahLst/>
            <a:cxnLst/>
            <a:rect l="l" t="t" r="r" b="b"/>
            <a:pathLst>
              <a:path w="92709">
                <a:moveTo>
                  <a:pt x="0" y="0"/>
                </a:moveTo>
                <a:lnTo>
                  <a:pt x="92659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464585" y="6452870"/>
            <a:ext cx="40640" cy="15240"/>
          </a:xfrm>
          <a:custGeom>
            <a:avLst/>
            <a:gdLst/>
            <a:ahLst/>
            <a:cxnLst/>
            <a:rect l="l" t="t" r="r" b="b"/>
            <a:pathLst>
              <a:path w="40640" h="15239">
                <a:moveTo>
                  <a:pt x="0" y="7619"/>
                </a:moveTo>
                <a:lnTo>
                  <a:pt x="40620" y="7619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464585" y="6436359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>
                <a:moveTo>
                  <a:pt x="0" y="0"/>
                </a:moveTo>
                <a:lnTo>
                  <a:pt x="102501" y="0"/>
                </a:lnTo>
              </a:path>
            </a:pathLst>
          </a:custGeom>
          <a:ln w="342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461730" y="6566310"/>
            <a:ext cx="106680" cy="108585"/>
          </a:xfrm>
          <a:custGeom>
            <a:avLst/>
            <a:gdLst/>
            <a:ahLst/>
            <a:cxnLst/>
            <a:rect l="l" t="t" r="r" b="b"/>
            <a:pathLst>
              <a:path w="106679" h="108584">
                <a:moveTo>
                  <a:pt x="0" y="108183"/>
                </a:moveTo>
                <a:lnTo>
                  <a:pt x="106310" y="108183"/>
                </a:lnTo>
                <a:lnTo>
                  <a:pt x="106310" y="0"/>
                </a:lnTo>
                <a:lnTo>
                  <a:pt x="0" y="0"/>
                </a:lnTo>
                <a:lnTo>
                  <a:pt x="0" y="1081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602316" y="6420373"/>
            <a:ext cx="109855" cy="109220"/>
          </a:xfrm>
          <a:custGeom>
            <a:avLst/>
            <a:gdLst/>
            <a:ahLst/>
            <a:cxnLst/>
            <a:rect l="l" t="t" r="r" b="b"/>
            <a:pathLst>
              <a:path w="109854" h="109220">
                <a:moveTo>
                  <a:pt x="56172" y="0"/>
                </a:moveTo>
                <a:lnTo>
                  <a:pt x="0" y="0"/>
                </a:lnTo>
                <a:lnTo>
                  <a:pt x="0" y="109131"/>
                </a:lnTo>
                <a:lnTo>
                  <a:pt x="39662" y="109131"/>
                </a:lnTo>
                <a:lnTo>
                  <a:pt x="39662" y="78359"/>
                </a:lnTo>
                <a:lnTo>
                  <a:pt x="96866" y="78359"/>
                </a:lnTo>
                <a:lnTo>
                  <a:pt x="94564" y="70434"/>
                </a:lnTo>
                <a:lnTo>
                  <a:pt x="89482" y="65672"/>
                </a:lnTo>
                <a:lnTo>
                  <a:pt x="79335" y="64402"/>
                </a:lnTo>
                <a:lnTo>
                  <a:pt x="84911" y="62108"/>
                </a:lnTo>
                <a:lnTo>
                  <a:pt x="94107" y="56381"/>
                </a:lnTo>
                <a:lnTo>
                  <a:pt x="97488" y="49809"/>
                </a:lnTo>
                <a:lnTo>
                  <a:pt x="39662" y="49809"/>
                </a:lnTo>
                <a:lnTo>
                  <a:pt x="39662" y="29819"/>
                </a:lnTo>
                <a:lnTo>
                  <a:pt x="101255" y="29819"/>
                </a:lnTo>
                <a:lnTo>
                  <a:pt x="101574" y="26096"/>
                </a:lnTo>
                <a:lnTo>
                  <a:pt x="95984" y="13965"/>
                </a:lnTo>
                <a:lnTo>
                  <a:pt x="86024" y="5889"/>
                </a:lnTo>
                <a:lnTo>
                  <a:pt x="72489" y="1393"/>
                </a:lnTo>
                <a:lnTo>
                  <a:pt x="56172" y="0"/>
                </a:lnTo>
                <a:close/>
              </a:path>
              <a:path w="109854" h="109220">
                <a:moveTo>
                  <a:pt x="96866" y="78359"/>
                </a:moveTo>
                <a:lnTo>
                  <a:pt x="52997" y="78359"/>
                </a:lnTo>
                <a:lnTo>
                  <a:pt x="55853" y="80264"/>
                </a:lnTo>
                <a:lnTo>
                  <a:pt x="56805" y="86932"/>
                </a:lnTo>
                <a:lnTo>
                  <a:pt x="59016" y="95174"/>
                </a:lnTo>
                <a:lnTo>
                  <a:pt x="60604" y="101842"/>
                </a:lnTo>
                <a:lnTo>
                  <a:pt x="61556" y="105321"/>
                </a:lnTo>
                <a:lnTo>
                  <a:pt x="65684" y="109131"/>
                </a:lnTo>
                <a:lnTo>
                  <a:pt x="109790" y="109131"/>
                </a:lnTo>
                <a:lnTo>
                  <a:pt x="105676" y="105004"/>
                </a:lnTo>
                <a:lnTo>
                  <a:pt x="103770" y="100889"/>
                </a:lnTo>
                <a:lnTo>
                  <a:pt x="101866" y="94539"/>
                </a:lnTo>
                <a:lnTo>
                  <a:pt x="97420" y="80264"/>
                </a:lnTo>
                <a:lnTo>
                  <a:pt x="96866" y="78359"/>
                </a:lnTo>
                <a:close/>
              </a:path>
              <a:path w="109854" h="109220">
                <a:moveTo>
                  <a:pt x="101255" y="29819"/>
                </a:moveTo>
                <a:lnTo>
                  <a:pt x="57110" y="29819"/>
                </a:lnTo>
                <a:lnTo>
                  <a:pt x="61238" y="33312"/>
                </a:lnTo>
                <a:lnTo>
                  <a:pt x="61238" y="46952"/>
                </a:lnTo>
                <a:lnTo>
                  <a:pt x="56805" y="49809"/>
                </a:lnTo>
                <a:lnTo>
                  <a:pt x="97488" y="49809"/>
                </a:lnTo>
                <a:lnTo>
                  <a:pt x="99957" y="45010"/>
                </a:lnTo>
                <a:lnTo>
                  <a:pt x="101255" y="298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9885" y="227876"/>
            <a:ext cx="5644228" cy="854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0259" y="1156272"/>
            <a:ext cx="8483480" cy="4298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8251" y="6453258"/>
            <a:ext cx="3937635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UNVER</a:t>
            </a:r>
            <a:r>
              <a:rPr spc="-10" dirty="0"/>
              <a:t>SITÄT</a:t>
            </a:r>
            <a:r>
              <a:rPr spc="-5" dirty="0"/>
              <a:t> </a:t>
            </a:r>
            <a:r>
              <a:rPr spc="-10" dirty="0"/>
              <a:t>F</a:t>
            </a:r>
            <a:r>
              <a:rPr dirty="0"/>
              <a:t>R</a:t>
            </a:r>
            <a:r>
              <a:rPr spc="-10" dirty="0"/>
              <a:t>EI</a:t>
            </a:r>
            <a:r>
              <a:rPr dirty="0"/>
              <a:t>BUR</a:t>
            </a:r>
            <a:r>
              <a:rPr spc="-15" dirty="0"/>
              <a:t>G</a:t>
            </a:r>
            <a:r>
              <a:rPr dirty="0"/>
              <a:t> </a:t>
            </a:r>
            <a:r>
              <a:rPr spc="-5" dirty="0"/>
              <a:t> |</a:t>
            </a:r>
            <a:r>
              <a:rPr dirty="0"/>
              <a:t> </a:t>
            </a:r>
            <a:r>
              <a:rPr spc="-5" dirty="0"/>
              <a:t> </a:t>
            </a:r>
            <a:r>
              <a:rPr spc="-10" dirty="0"/>
              <a:t>ZEITG</a:t>
            </a:r>
            <a:r>
              <a:rPr dirty="0"/>
              <a:t>ESCH</a:t>
            </a:r>
            <a:r>
              <a:rPr spc="-5" dirty="0"/>
              <a:t>I</a:t>
            </a:r>
            <a:r>
              <a:rPr dirty="0"/>
              <a:t>CH</a:t>
            </a:r>
            <a:r>
              <a:rPr spc="-10" dirty="0"/>
              <a:t>TE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26.08.19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763000" cy="5866221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endParaRPr lang="de-DE" b="1" dirty="0"/>
          </a:p>
          <a:p>
            <a:pPr algn="ctr">
              <a:lnSpc>
                <a:spcPct val="120000"/>
              </a:lnSpc>
            </a:pPr>
            <a:endParaRPr lang="de-DE" b="1" dirty="0"/>
          </a:p>
          <a:p>
            <a:pPr algn="ctr">
              <a:lnSpc>
                <a:spcPct val="130000"/>
              </a:lnSpc>
            </a:pPr>
            <a:r>
              <a:rPr lang="de-CH" sz="3600" b="1" dirty="0" smtClean="0"/>
              <a:t>Rechtspopulismus: </a:t>
            </a:r>
          </a:p>
          <a:p>
            <a:pPr algn="ctr">
              <a:lnSpc>
                <a:spcPct val="130000"/>
              </a:lnSpc>
            </a:pPr>
            <a:r>
              <a:rPr lang="de-CH" sz="3600" b="1" dirty="0" smtClean="0"/>
              <a:t>Die Schweiz als Vorläufer</a:t>
            </a:r>
            <a:endParaRPr lang="de-CH" sz="3600" b="1" dirty="0"/>
          </a:p>
          <a:p>
            <a:pPr algn="ctr">
              <a:lnSpc>
                <a:spcPct val="120000"/>
              </a:lnSpc>
            </a:pPr>
            <a:endParaRPr lang="de-CH" dirty="0"/>
          </a:p>
          <a:p>
            <a:pPr algn="ctr">
              <a:lnSpc>
                <a:spcPct val="120000"/>
              </a:lnSpc>
            </a:pPr>
            <a:r>
              <a:rPr lang="de-CH" sz="2800" dirty="0" smtClean="0"/>
              <a:t>Damir Skenderovic</a:t>
            </a:r>
          </a:p>
          <a:p>
            <a:pPr algn="ctr">
              <a:lnSpc>
                <a:spcPct val="120000"/>
              </a:lnSpc>
            </a:pPr>
            <a:r>
              <a:rPr lang="de-CH" dirty="0" smtClean="0"/>
              <a:t>Universität Fribourg</a:t>
            </a:r>
          </a:p>
          <a:p>
            <a:pPr algn="ctr">
              <a:lnSpc>
                <a:spcPct val="120000"/>
              </a:lnSpc>
            </a:pPr>
            <a:endParaRPr lang="de-CH" dirty="0" smtClean="0"/>
          </a:p>
          <a:p>
            <a:endParaRPr lang="de-DE" dirty="0" smtClean="0"/>
          </a:p>
          <a:p>
            <a:endParaRPr lang="de-DE" dirty="0"/>
          </a:p>
          <a:p>
            <a:pPr algn="ctr"/>
            <a:r>
              <a:rPr lang="de-DE" sz="2200" dirty="0"/>
              <a:t> </a:t>
            </a:r>
            <a:r>
              <a:rPr lang="de-DE" sz="2000" dirty="0"/>
              <a:t>Rechtspopulismus im Aufwind </a:t>
            </a:r>
            <a:r>
              <a:rPr lang="de-DE" sz="2000" dirty="0" smtClean="0"/>
              <a:t> </a:t>
            </a:r>
          </a:p>
          <a:p>
            <a:pPr algn="ctr"/>
            <a:r>
              <a:rPr lang="de-DE" sz="2000" dirty="0" smtClean="0"/>
              <a:t>11</a:t>
            </a:r>
            <a:r>
              <a:rPr lang="de-DE" sz="2000" dirty="0"/>
              <a:t>. Jahrestreffen des Netzwerks Joint Future </a:t>
            </a:r>
            <a:endParaRPr lang="de-DE" sz="2000" dirty="0" smtClean="0"/>
          </a:p>
          <a:p>
            <a:pPr algn="ctr"/>
            <a:r>
              <a:rPr lang="de-DE" sz="2000" dirty="0" smtClean="0"/>
              <a:t>Bern, 30. August 2019</a:t>
            </a:r>
          </a:p>
        </p:txBody>
      </p:sp>
      <p:sp>
        <p:nvSpPr>
          <p:cNvPr id="4" name="object 5"/>
          <p:cNvSpPr txBox="1"/>
          <p:nvPr/>
        </p:nvSpPr>
        <p:spPr>
          <a:xfrm>
            <a:off x="457200" y="6400800"/>
            <a:ext cx="39376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UNVER</a:t>
            </a:r>
            <a:r>
              <a:rPr sz="1400" b="1" spc="-10" dirty="0">
                <a:latin typeface="Arial"/>
                <a:cs typeface="Arial"/>
              </a:rPr>
              <a:t>SITÄT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F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10" dirty="0">
                <a:latin typeface="Arial"/>
                <a:cs typeface="Arial"/>
              </a:rPr>
              <a:t>EI</a:t>
            </a:r>
            <a:r>
              <a:rPr sz="1400" b="1" dirty="0">
                <a:latin typeface="Arial"/>
                <a:cs typeface="Arial"/>
              </a:rPr>
              <a:t>BUR</a:t>
            </a:r>
            <a:r>
              <a:rPr sz="1400" b="1" spc="-15" dirty="0">
                <a:latin typeface="Arial"/>
                <a:cs typeface="Arial"/>
              </a:rPr>
              <a:t>G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|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ZEITG</a:t>
            </a:r>
            <a:r>
              <a:rPr sz="1400" b="1" dirty="0">
                <a:latin typeface="Arial"/>
                <a:cs typeface="Arial"/>
              </a:rPr>
              <a:t>ESCH</a:t>
            </a:r>
            <a:r>
              <a:rPr sz="1400" b="1" spc="-5" dirty="0">
                <a:latin typeface="Arial"/>
                <a:cs typeface="Arial"/>
              </a:rPr>
              <a:t>I</a:t>
            </a:r>
            <a:r>
              <a:rPr sz="1400" b="1" dirty="0">
                <a:latin typeface="Arial"/>
                <a:cs typeface="Arial"/>
              </a:rPr>
              <a:t>CH</a:t>
            </a:r>
            <a:r>
              <a:rPr sz="1400" b="1" spc="-10" dirty="0">
                <a:latin typeface="Arial"/>
                <a:cs typeface="Arial"/>
              </a:rPr>
              <a:t>TE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695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620000" cy="568643"/>
          </a:xfrm>
        </p:spPr>
        <p:txBody>
          <a:bodyPr/>
          <a:lstStyle/>
          <a:p>
            <a:pPr algn="ctr"/>
            <a:r>
              <a:rPr lang="de-DE" dirty="0" smtClean="0"/>
              <a:t>Rechtspopulismus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4800" y="838200"/>
            <a:ext cx="8458200" cy="5262980"/>
          </a:xfrm>
        </p:spPr>
        <p:txBody>
          <a:bodyPr/>
          <a:lstStyle/>
          <a:p>
            <a:pPr marL="273050" indent="-273050">
              <a:lnSpc>
                <a:spcPct val="130000"/>
              </a:lnSpc>
              <a:buFont typeface="Arial"/>
              <a:buChar char="•"/>
            </a:pPr>
            <a:r>
              <a:rPr lang="de-CH" dirty="0" smtClean="0"/>
              <a:t>Populismus als </a:t>
            </a:r>
            <a:r>
              <a:rPr lang="de-CH" dirty="0">
                <a:cs typeface="Arial" charset="0"/>
              </a:rPr>
              <a:t>«dünne» </a:t>
            </a:r>
            <a:r>
              <a:rPr lang="de-CH" dirty="0" smtClean="0">
                <a:cs typeface="Arial" charset="0"/>
              </a:rPr>
              <a:t>Ideologie</a:t>
            </a:r>
            <a:r>
              <a:rPr lang="de-CH" dirty="0" smtClean="0"/>
              <a:t>: </a:t>
            </a:r>
            <a:endParaRPr lang="de-CH" dirty="0" smtClean="0">
              <a:cs typeface="Arial" charset="0"/>
            </a:endParaRPr>
          </a:p>
          <a:p>
            <a:pPr marL="361950" indent="-185738">
              <a:lnSpc>
                <a:spcPct val="130000"/>
              </a:lnSpc>
              <a:buFontTx/>
              <a:buChar char="-"/>
            </a:pPr>
            <a:r>
              <a:rPr lang="de-CH" dirty="0"/>
              <a:t>Verbindung mit verschiedenen Ideologieelementen und politischen Forderungen</a:t>
            </a:r>
          </a:p>
          <a:p>
            <a:pPr marL="361950" indent="-185738">
              <a:lnSpc>
                <a:spcPct val="130000"/>
              </a:lnSpc>
              <a:buFontTx/>
              <a:buChar char="-"/>
            </a:pPr>
            <a:r>
              <a:rPr lang="de-CH" dirty="0" smtClean="0"/>
              <a:t>zwei homogene Gruppen (</a:t>
            </a:r>
            <a:r>
              <a:rPr lang="de-CH" dirty="0" smtClean="0">
                <a:cs typeface="Arial" charset="0"/>
              </a:rPr>
              <a:t>«</a:t>
            </a:r>
            <a:r>
              <a:rPr lang="de-CH" dirty="0" smtClean="0"/>
              <a:t>wahres Volk</a:t>
            </a:r>
            <a:r>
              <a:rPr lang="de-CH" dirty="0" smtClean="0">
                <a:cs typeface="Arial" charset="0"/>
              </a:rPr>
              <a:t>»</a:t>
            </a:r>
            <a:r>
              <a:rPr lang="de-CH" dirty="0" smtClean="0"/>
              <a:t> vs. </a:t>
            </a:r>
            <a:r>
              <a:rPr lang="de-CH" dirty="0" smtClean="0">
                <a:cs typeface="Arial" charset="0"/>
              </a:rPr>
              <a:t>«</a:t>
            </a:r>
            <a:r>
              <a:rPr lang="de-CH" dirty="0" smtClean="0"/>
              <a:t>korrupte Elite</a:t>
            </a:r>
            <a:r>
              <a:rPr lang="de-CH" dirty="0" smtClean="0">
                <a:cs typeface="Arial" charset="0"/>
              </a:rPr>
              <a:t>»), </a:t>
            </a:r>
            <a:r>
              <a:rPr lang="de-CH" dirty="0" smtClean="0">
                <a:cs typeface="Times New Roman" charset="0"/>
              </a:rPr>
              <a:t>Homogenitätsidee mit antipluralistischen Züge</a:t>
            </a:r>
            <a:endParaRPr lang="de-CH" dirty="0" smtClean="0">
              <a:cs typeface="Arial" charset="0"/>
            </a:endParaRPr>
          </a:p>
          <a:p>
            <a:pPr marL="361950" indent="-185738">
              <a:lnSpc>
                <a:spcPct val="130000"/>
              </a:lnSpc>
              <a:buFontTx/>
              <a:buChar char="-"/>
            </a:pPr>
            <a:r>
              <a:rPr lang="de-CH" dirty="0"/>
              <a:t>b</a:t>
            </a:r>
            <a:r>
              <a:rPr lang="de-CH" dirty="0" smtClean="0"/>
              <a:t>inäres, dichotomisches Welt- und Gesellschaftsbild</a:t>
            </a:r>
          </a:p>
          <a:p>
            <a:pPr marL="273050" indent="-273050">
              <a:lnSpc>
                <a:spcPct val="130000"/>
              </a:lnSpc>
              <a:spcBef>
                <a:spcPct val="0"/>
              </a:spcBef>
              <a:buFont typeface="Arial"/>
              <a:buChar char="•"/>
            </a:pPr>
            <a:r>
              <a:rPr lang="de-CH" dirty="0" smtClean="0"/>
              <a:t>Rechtspopulismus: </a:t>
            </a:r>
          </a:p>
          <a:p>
            <a:pPr marL="342900" indent="-166688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de-CH" dirty="0" smtClean="0"/>
              <a:t>gegen innen gerichtete, vertikale Dimension (</a:t>
            </a:r>
            <a:r>
              <a:rPr lang="de-CH" dirty="0">
                <a:cs typeface="Arial" charset="0"/>
              </a:rPr>
              <a:t>«</a:t>
            </a:r>
            <a:r>
              <a:rPr lang="de-CH" dirty="0" smtClean="0"/>
              <a:t>gegen die oben</a:t>
            </a:r>
            <a:r>
              <a:rPr lang="de-CH" dirty="0" smtClean="0">
                <a:cs typeface="Arial" charset="0"/>
              </a:rPr>
              <a:t>»</a:t>
            </a:r>
            <a:r>
              <a:rPr lang="de-CH" dirty="0" smtClean="0"/>
              <a:t>)</a:t>
            </a:r>
          </a:p>
          <a:p>
            <a:pPr marL="342900" indent="-166688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de-CH" dirty="0" smtClean="0"/>
              <a:t>gegen aussen gerichtete, horizontale Dimension (</a:t>
            </a:r>
            <a:r>
              <a:rPr lang="de-CH" dirty="0">
                <a:cs typeface="Arial" charset="0"/>
              </a:rPr>
              <a:t>«</a:t>
            </a:r>
            <a:r>
              <a:rPr lang="de-CH" dirty="0" smtClean="0"/>
              <a:t>gegen </a:t>
            </a:r>
            <a:r>
              <a:rPr lang="de-CH" dirty="0" smtClean="0">
                <a:cs typeface="Arial" charset="0"/>
              </a:rPr>
              <a:t>die </a:t>
            </a:r>
            <a:r>
              <a:rPr lang="de-CH" dirty="0" smtClean="0"/>
              <a:t>Fremden</a:t>
            </a:r>
            <a:r>
              <a:rPr lang="de-CH" dirty="0" smtClean="0">
                <a:cs typeface="Arial" charset="0"/>
              </a:rPr>
              <a:t>»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4" name="object 5"/>
          <p:cNvSpPr txBox="1"/>
          <p:nvPr/>
        </p:nvSpPr>
        <p:spPr>
          <a:xfrm>
            <a:off x="258251" y="6453258"/>
            <a:ext cx="39376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UNVER</a:t>
            </a:r>
            <a:r>
              <a:rPr sz="1400" b="1" spc="-10" dirty="0">
                <a:latin typeface="Arial"/>
                <a:cs typeface="Arial"/>
              </a:rPr>
              <a:t>SITÄT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F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10" dirty="0">
                <a:latin typeface="Arial"/>
                <a:cs typeface="Arial"/>
              </a:rPr>
              <a:t>EI</a:t>
            </a:r>
            <a:r>
              <a:rPr sz="1400" b="1" dirty="0">
                <a:latin typeface="Arial"/>
                <a:cs typeface="Arial"/>
              </a:rPr>
              <a:t>BUR</a:t>
            </a:r>
            <a:r>
              <a:rPr sz="1400" b="1" spc="-15" dirty="0">
                <a:latin typeface="Arial"/>
                <a:cs typeface="Arial"/>
              </a:rPr>
              <a:t>G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|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ZEITG</a:t>
            </a:r>
            <a:r>
              <a:rPr sz="1400" b="1" dirty="0">
                <a:latin typeface="Arial"/>
                <a:cs typeface="Arial"/>
              </a:rPr>
              <a:t>ESCH</a:t>
            </a:r>
            <a:r>
              <a:rPr sz="1400" b="1" spc="-5" dirty="0">
                <a:latin typeface="Arial"/>
                <a:cs typeface="Arial"/>
              </a:rPr>
              <a:t>I</a:t>
            </a:r>
            <a:r>
              <a:rPr sz="1400" b="1" dirty="0">
                <a:latin typeface="Arial"/>
                <a:cs typeface="Arial"/>
              </a:rPr>
              <a:t>CH</a:t>
            </a:r>
            <a:r>
              <a:rPr sz="1400" b="1" spc="-10" dirty="0">
                <a:latin typeface="Arial"/>
                <a:cs typeface="Arial"/>
              </a:rPr>
              <a:t>TE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0596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67919"/>
          </a:xfrm>
        </p:spPr>
        <p:txBody>
          <a:bodyPr/>
          <a:lstStyle/>
          <a:p>
            <a:pPr algn="ctr"/>
            <a:r>
              <a:rPr lang="de-CH" dirty="0" smtClean="0"/>
              <a:t>Rechtspopulismus in </a:t>
            </a:r>
            <a:r>
              <a:rPr lang="de-CH" dirty="0"/>
              <a:t>der Schweiz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4800" y="914400"/>
            <a:ext cx="8610600" cy="5146023"/>
          </a:xfrm>
        </p:spPr>
        <p:txBody>
          <a:bodyPr/>
          <a:lstStyle/>
          <a:p>
            <a:pPr marL="266700" indent="-266700" algn="l">
              <a:lnSpc>
                <a:spcPct val="140000"/>
              </a:lnSpc>
              <a:buFont typeface="Arial"/>
              <a:buChar char="•"/>
            </a:pPr>
            <a:r>
              <a:rPr lang="de-CH" dirty="0" smtClean="0"/>
              <a:t>Vorläuferrolle in Westeuropa </a:t>
            </a:r>
          </a:p>
          <a:p>
            <a:pPr marL="266700" indent="-266700" algn="l">
              <a:lnSpc>
                <a:spcPct val="140000"/>
              </a:lnSpc>
              <a:buFont typeface="Arial"/>
              <a:buChar char="•"/>
            </a:pPr>
            <a:r>
              <a:rPr lang="de-CH" dirty="0"/>
              <a:t>s</a:t>
            </a:r>
            <a:r>
              <a:rPr lang="de-CH" dirty="0" smtClean="0"/>
              <a:t>echs Splitterparteien seit den </a:t>
            </a:r>
            <a:r>
              <a:rPr lang="de-CH" dirty="0"/>
              <a:t>1960er </a:t>
            </a:r>
            <a:r>
              <a:rPr lang="de-CH" dirty="0" smtClean="0"/>
              <a:t>Jahren: Nationale Aktion/</a:t>
            </a:r>
            <a:r>
              <a:rPr lang="de-CH" dirty="0"/>
              <a:t>Schweizer </a:t>
            </a:r>
            <a:r>
              <a:rPr lang="de-CH" dirty="0" smtClean="0"/>
              <a:t>Demokraten (1961), </a:t>
            </a:r>
            <a:r>
              <a:rPr lang="de-CH" dirty="0" err="1" smtClean="0"/>
              <a:t>Vigilance</a:t>
            </a:r>
            <a:r>
              <a:rPr lang="de-CH" dirty="0" smtClean="0"/>
              <a:t> (1964), Schweizerische </a:t>
            </a:r>
            <a:r>
              <a:rPr lang="de-CH" dirty="0"/>
              <a:t>Republikanische </a:t>
            </a:r>
            <a:r>
              <a:rPr lang="de-CH" dirty="0" smtClean="0"/>
              <a:t>Bewegung (1970), Eidgenössisch</a:t>
            </a:r>
            <a:r>
              <a:rPr lang="de-CH" dirty="0"/>
              <a:t>-Demokratische </a:t>
            </a:r>
            <a:r>
              <a:rPr lang="de-CH" dirty="0" smtClean="0"/>
              <a:t>Union (1975), Auto</a:t>
            </a:r>
            <a:r>
              <a:rPr lang="de-CH" dirty="0"/>
              <a:t>-Partei </a:t>
            </a:r>
            <a:r>
              <a:rPr lang="de-CH" dirty="0" smtClean="0"/>
              <a:t>Schweiz/</a:t>
            </a:r>
            <a:r>
              <a:rPr lang="de-CH" dirty="0"/>
              <a:t>Freiheits-Partei der </a:t>
            </a:r>
            <a:r>
              <a:rPr lang="de-CH" dirty="0" smtClean="0"/>
              <a:t>Schweiz (1985), Lega </a:t>
            </a:r>
            <a:r>
              <a:rPr lang="de-CH" dirty="0" err="1"/>
              <a:t>dei</a:t>
            </a:r>
            <a:r>
              <a:rPr lang="de-CH" dirty="0"/>
              <a:t> </a:t>
            </a:r>
            <a:r>
              <a:rPr lang="de-CH" dirty="0" err="1" smtClean="0"/>
              <a:t>Ticinesi</a:t>
            </a:r>
            <a:r>
              <a:rPr lang="de-CH" dirty="0" smtClean="0"/>
              <a:t> (1991)</a:t>
            </a:r>
            <a:endParaRPr lang="de-CH" dirty="0"/>
          </a:p>
          <a:p>
            <a:pPr marL="266700" indent="-266700" algn="l">
              <a:lnSpc>
                <a:spcPct val="140000"/>
              </a:lnSpc>
              <a:buFontTx/>
              <a:buChar char="•"/>
            </a:pPr>
            <a:r>
              <a:rPr lang="de-CH" dirty="0"/>
              <a:t>programmatische </a:t>
            </a:r>
            <a:r>
              <a:rPr lang="de-CH" dirty="0" smtClean="0"/>
              <a:t>Spezialisierungen und strukturelle Fragmentierung</a:t>
            </a:r>
          </a:p>
          <a:p>
            <a:pPr marL="266700" indent="-266700" algn="l">
              <a:lnSpc>
                <a:spcPct val="140000"/>
              </a:lnSpc>
              <a:buFontTx/>
              <a:buChar char="•"/>
            </a:pPr>
            <a:r>
              <a:rPr lang="de-CH" dirty="0"/>
              <a:t>lokale und regionale </a:t>
            </a:r>
            <a:r>
              <a:rPr lang="de-CH" dirty="0" smtClean="0"/>
              <a:t>Wahlerfolge</a:t>
            </a:r>
          </a:p>
        </p:txBody>
      </p:sp>
      <p:sp>
        <p:nvSpPr>
          <p:cNvPr id="4" name="object 5"/>
          <p:cNvSpPr txBox="1"/>
          <p:nvPr/>
        </p:nvSpPr>
        <p:spPr>
          <a:xfrm>
            <a:off x="258251" y="6453258"/>
            <a:ext cx="39376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UNVER</a:t>
            </a:r>
            <a:r>
              <a:rPr sz="1400" b="1" spc="-10" dirty="0">
                <a:latin typeface="Arial"/>
                <a:cs typeface="Arial"/>
              </a:rPr>
              <a:t>SITÄT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F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10" dirty="0">
                <a:latin typeface="Arial"/>
                <a:cs typeface="Arial"/>
              </a:rPr>
              <a:t>EI</a:t>
            </a:r>
            <a:r>
              <a:rPr sz="1400" b="1" dirty="0">
                <a:latin typeface="Arial"/>
                <a:cs typeface="Arial"/>
              </a:rPr>
              <a:t>BUR</a:t>
            </a:r>
            <a:r>
              <a:rPr sz="1400" b="1" spc="-15" dirty="0">
                <a:latin typeface="Arial"/>
                <a:cs typeface="Arial"/>
              </a:rPr>
              <a:t>G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|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ZEITG</a:t>
            </a:r>
            <a:r>
              <a:rPr sz="1400" b="1" dirty="0">
                <a:latin typeface="Arial"/>
                <a:cs typeface="Arial"/>
              </a:rPr>
              <a:t>ESCH</a:t>
            </a:r>
            <a:r>
              <a:rPr sz="1400" b="1" spc="-5" dirty="0">
                <a:latin typeface="Arial"/>
                <a:cs typeface="Arial"/>
              </a:rPr>
              <a:t>I</a:t>
            </a:r>
            <a:r>
              <a:rPr sz="1400" b="1" dirty="0">
                <a:latin typeface="Arial"/>
                <a:cs typeface="Arial"/>
              </a:rPr>
              <a:t>CH</a:t>
            </a:r>
            <a:r>
              <a:rPr sz="1400" b="1" spc="-10" dirty="0">
                <a:latin typeface="Arial"/>
                <a:cs typeface="Arial"/>
              </a:rPr>
              <a:t>TE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1960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67919"/>
          </a:xfrm>
        </p:spPr>
        <p:txBody>
          <a:bodyPr/>
          <a:lstStyle/>
          <a:p>
            <a:pPr algn="ctr"/>
            <a:r>
              <a:rPr lang="de-CH" dirty="0" smtClean="0"/>
              <a:t>Durchbruch um 1970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505200" y="914400"/>
            <a:ext cx="5486400" cy="5262980"/>
          </a:xfrm>
        </p:spPr>
        <p:txBody>
          <a:bodyPr/>
          <a:lstStyle/>
          <a:p>
            <a:pPr marL="266700" indent="-266700" algn="l">
              <a:lnSpc>
                <a:spcPct val="130000"/>
              </a:lnSpc>
              <a:buFont typeface="Arial"/>
              <a:buChar char="•"/>
            </a:pPr>
            <a:r>
              <a:rPr lang="de-CH" dirty="0" smtClean="0"/>
              <a:t>James Schwarzenbach als rechts-populistische Leaderfigur</a:t>
            </a:r>
          </a:p>
          <a:p>
            <a:pPr marL="266700" indent="-266700" algn="l">
              <a:lnSpc>
                <a:spcPct val="130000"/>
              </a:lnSpc>
              <a:buFont typeface="Arial"/>
              <a:buChar char="•"/>
            </a:pPr>
            <a:r>
              <a:rPr lang="de-CH" dirty="0">
                <a:latin typeface="Arial" charset="0"/>
              </a:rPr>
              <a:t>M</a:t>
            </a:r>
            <a:r>
              <a:rPr lang="de-CH" dirty="0" smtClean="0">
                <a:latin typeface="Arial" charset="0"/>
              </a:rPr>
              <a:t>igration </a:t>
            </a:r>
            <a:r>
              <a:rPr lang="de-CH" dirty="0">
                <a:latin typeface="Arial" charset="0"/>
              </a:rPr>
              <a:t>als Hauptthema</a:t>
            </a:r>
            <a:endParaRPr lang="en-US" dirty="0">
              <a:latin typeface="Arial" charset="0"/>
              <a:cs typeface="Arial" charset="0"/>
            </a:endParaRPr>
          </a:p>
          <a:p>
            <a:pPr marL="266700" indent="-266700" algn="l">
              <a:lnSpc>
                <a:spcPct val="130000"/>
              </a:lnSpc>
              <a:buFont typeface="Arial"/>
              <a:buChar char="•"/>
            </a:pPr>
            <a:r>
              <a:rPr lang="de-CH" dirty="0" smtClean="0">
                <a:latin typeface="Arial" charset="0"/>
              </a:rPr>
              <a:t>starke </a:t>
            </a:r>
            <a:r>
              <a:rPr lang="en-US" dirty="0" smtClean="0">
                <a:latin typeface="Arial" charset="0"/>
                <a:cs typeface="Arial" charset="0"/>
              </a:rPr>
              <a:t>«</a:t>
            </a:r>
            <a:r>
              <a:rPr lang="de-CH" dirty="0" smtClean="0">
                <a:latin typeface="Arial" charset="0"/>
              </a:rPr>
              <a:t>plebiszitäre</a:t>
            </a:r>
            <a:r>
              <a:rPr lang="en-US" dirty="0" smtClean="0">
                <a:latin typeface="Arial" charset="0"/>
                <a:cs typeface="Arial" charset="0"/>
              </a:rPr>
              <a:t>»</a:t>
            </a:r>
            <a:r>
              <a:rPr lang="de-CH" dirty="0" smtClean="0">
                <a:latin typeface="Arial" charset="0"/>
              </a:rPr>
              <a:t> Parteien</a:t>
            </a:r>
          </a:p>
          <a:p>
            <a:pPr marL="266700" indent="-266700" algn="l">
              <a:lnSpc>
                <a:spcPct val="130000"/>
              </a:lnSpc>
              <a:buFontTx/>
              <a:buChar char="•"/>
            </a:pPr>
            <a:r>
              <a:rPr lang="de-CH" dirty="0" smtClean="0"/>
              <a:t>Höhepunkt 1970: </a:t>
            </a:r>
            <a:r>
              <a:rPr lang="en-US" dirty="0">
                <a:latin typeface="Arial" charset="0"/>
                <a:cs typeface="Arial" charset="0"/>
              </a:rPr>
              <a:t>«</a:t>
            </a:r>
            <a:r>
              <a:rPr lang="de-CH" dirty="0" smtClean="0"/>
              <a:t>Schwarzenbach</a:t>
            </a:r>
            <a:r>
              <a:rPr lang="de-CH" dirty="0"/>
              <a:t>-</a:t>
            </a:r>
            <a:r>
              <a:rPr lang="de-CH" dirty="0" smtClean="0"/>
              <a:t>Initiative</a:t>
            </a:r>
            <a:r>
              <a:rPr lang="de-CH" dirty="0">
                <a:cs typeface="Arial" charset="0"/>
              </a:rPr>
              <a:t>»</a:t>
            </a:r>
            <a:r>
              <a:rPr lang="de-CH" dirty="0" smtClean="0"/>
              <a:t>, 46% Ja, 74,7%, </a:t>
            </a:r>
            <a:r>
              <a:rPr lang="de-CH" dirty="0" err="1" smtClean="0"/>
              <a:t>Stimmbe-teiligung</a:t>
            </a:r>
            <a:endParaRPr lang="de-CH" dirty="0"/>
          </a:p>
          <a:p>
            <a:pPr marL="266700" indent="-266700" algn="l">
              <a:lnSpc>
                <a:spcPct val="130000"/>
              </a:lnSpc>
              <a:buFontTx/>
              <a:buChar char="•"/>
            </a:pPr>
            <a:r>
              <a:rPr lang="de-CH" dirty="0"/>
              <a:t>m</a:t>
            </a:r>
            <a:r>
              <a:rPr lang="de-CH" dirty="0" smtClean="0"/>
              <a:t>igrationspolitische Konzessionen des Bundesrates</a:t>
            </a:r>
          </a:p>
          <a:p>
            <a:pPr marL="266700" indent="-266700" algn="l">
              <a:lnSpc>
                <a:spcPct val="130000"/>
              </a:lnSpc>
              <a:buFontTx/>
              <a:buChar char="•"/>
            </a:pPr>
            <a:r>
              <a:rPr lang="de-CH" dirty="0" smtClean="0"/>
              <a:t>Nationalratswahlen 1971: 7,6%, 11 Sitze</a:t>
            </a:r>
          </a:p>
        </p:txBody>
      </p:sp>
      <p:sp>
        <p:nvSpPr>
          <p:cNvPr id="4" name="object 5"/>
          <p:cNvSpPr txBox="1"/>
          <p:nvPr/>
        </p:nvSpPr>
        <p:spPr>
          <a:xfrm>
            <a:off x="258251" y="6453258"/>
            <a:ext cx="39376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UNVER</a:t>
            </a:r>
            <a:r>
              <a:rPr sz="1400" b="1" spc="-10" dirty="0">
                <a:latin typeface="Arial"/>
                <a:cs typeface="Arial"/>
              </a:rPr>
              <a:t>SITÄT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F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10" dirty="0">
                <a:latin typeface="Arial"/>
                <a:cs typeface="Arial"/>
              </a:rPr>
              <a:t>EI</a:t>
            </a:r>
            <a:r>
              <a:rPr sz="1400" b="1" dirty="0">
                <a:latin typeface="Arial"/>
                <a:cs typeface="Arial"/>
              </a:rPr>
              <a:t>BUR</a:t>
            </a:r>
            <a:r>
              <a:rPr sz="1400" b="1" spc="-15" dirty="0">
                <a:latin typeface="Arial"/>
                <a:cs typeface="Arial"/>
              </a:rPr>
              <a:t>G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|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ZEITG</a:t>
            </a:r>
            <a:r>
              <a:rPr sz="1400" b="1" dirty="0">
                <a:latin typeface="Arial"/>
                <a:cs typeface="Arial"/>
              </a:rPr>
              <a:t>ESCH</a:t>
            </a:r>
            <a:r>
              <a:rPr sz="1400" b="1" spc="-5" dirty="0">
                <a:latin typeface="Arial"/>
                <a:cs typeface="Arial"/>
              </a:rPr>
              <a:t>I</a:t>
            </a:r>
            <a:r>
              <a:rPr sz="1400" b="1" dirty="0">
                <a:latin typeface="Arial"/>
                <a:cs typeface="Arial"/>
              </a:rPr>
              <a:t>CH</a:t>
            </a:r>
            <a:r>
              <a:rPr sz="1400" b="1" spc="-10" dirty="0">
                <a:latin typeface="Arial"/>
                <a:cs typeface="Arial"/>
              </a:rPr>
              <a:t>TE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5" name="Bild 4" descr="Schwarzenbach_Inititiativ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81400"/>
            <a:ext cx="3048000" cy="2080800"/>
          </a:xfrm>
          <a:prstGeom prst="rect">
            <a:avLst/>
          </a:prstGeom>
        </p:spPr>
      </p:pic>
      <p:pic>
        <p:nvPicPr>
          <p:cNvPr id="6" name="Bild 5" descr="Schwarzenbach_Sempach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90600"/>
            <a:ext cx="30480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615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567919"/>
          </a:xfrm>
        </p:spPr>
        <p:txBody>
          <a:bodyPr/>
          <a:lstStyle/>
          <a:p>
            <a:pPr algn="ctr"/>
            <a:r>
              <a:rPr lang="de-CH" dirty="0" smtClean="0"/>
              <a:t>Wandel ab den 1990er Jahren</a:t>
            </a:r>
            <a:endParaRPr lang="de-CH" dirty="0">
              <a:latin typeface="Arial" charset="0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4724400"/>
          </a:xfrm>
        </p:spPr>
        <p:txBody>
          <a:bodyPr/>
          <a:lstStyle/>
          <a:p>
            <a:pPr marL="342900" indent="-342900">
              <a:lnSpc>
                <a:spcPct val="140000"/>
              </a:lnSpc>
              <a:buFont typeface="Arial"/>
              <a:buChar char="•"/>
            </a:pPr>
            <a:r>
              <a:rPr lang="de-CH" dirty="0" smtClean="0"/>
              <a:t>Transformation </a:t>
            </a:r>
            <a:r>
              <a:rPr lang="de-CH" dirty="0"/>
              <a:t>und Wahlerfolge der </a:t>
            </a:r>
            <a:r>
              <a:rPr lang="de-CH" dirty="0" smtClean="0"/>
              <a:t>Schweizerischen Volkspartei (SVP) </a:t>
            </a:r>
          </a:p>
          <a:p>
            <a:pPr marL="342900" indent="-342900">
              <a:lnSpc>
                <a:spcPct val="140000"/>
              </a:lnSpc>
              <a:buFont typeface="Arial"/>
              <a:buChar char="•"/>
            </a:pPr>
            <a:r>
              <a:rPr lang="de-CH" dirty="0" smtClean="0"/>
              <a:t>Verdrängung </a:t>
            </a:r>
            <a:r>
              <a:rPr lang="de-CH" dirty="0"/>
              <a:t>der </a:t>
            </a:r>
            <a:r>
              <a:rPr lang="de-CH" dirty="0" smtClean="0"/>
              <a:t>Splitterparteien</a:t>
            </a:r>
          </a:p>
          <a:p>
            <a:pPr marL="342900" indent="-342900">
              <a:lnSpc>
                <a:spcPct val="140000"/>
              </a:lnSpc>
              <a:buFont typeface="Arial"/>
              <a:buChar char="•"/>
            </a:pPr>
            <a:r>
              <a:rPr lang="de-CH" dirty="0" smtClean="0"/>
              <a:t>SVP als politische Bewegung </a:t>
            </a:r>
            <a:endParaRPr lang="de-CH" dirty="0"/>
          </a:p>
          <a:p>
            <a:pPr marL="342900" indent="-342900">
              <a:lnSpc>
                <a:spcPct val="140000"/>
              </a:lnSpc>
              <a:buFont typeface="Arial"/>
              <a:buChar char="•"/>
            </a:pPr>
            <a:r>
              <a:rPr lang="de-CH" dirty="0" smtClean="0"/>
              <a:t>SVP als Wahl</a:t>
            </a:r>
            <a:r>
              <a:rPr lang="de-CH" dirty="0"/>
              <a:t>- und Abstimmungspartei</a:t>
            </a:r>
          </a:p>
          <a:p>
            <a:pPr marL="342900" indent="-342900">
              <a:lnSpc>
                <a:spcPct val="14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de-CH" dirty="0"/>
              <a:t>SVP als </a:t>
            </a:r>
            <a:r>
              <a:rPr lang="de-CH" dirty="0" smtClean="0"/>
              <a:t>Regierungs</a:t>
            </a:r>
            <a:r>
              <a:rPr lang="de-CH" dirty="0"/>
              <a:t>- und </a:t>
            </a:r>
            <a:r>
              <a:rPr lang="de-CH" dirty="0" smtClean="0"/>
              <a:t>Oppositionspartei</a:t>
            </a:r>
          </a:p>
          <a:p>
            <a:pPr marL="342900" indent="-342900">
              <a:lnSpc>
                <a:spcPct val="14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de-CH" dirty="0" smtClean="0">
                <a:cs typeface="Arial" charset="0"/>
              </a:rPr>
              <a:t>direkte </a:t>
            </a:r>
            <a:r>
              <a:rPr lang="de-CH" dirty="0">
                <a:cs typeface="Arial" charset="0"/>
              </a:rPr>
              <a:t>Demokratie (Agenda-Setting, politisches Mittel)</a:t>
            </a:r>
          </a:p>
          <a:p>
            <a:pPr marL="342900" indent="-342900">
              <a:lnSpc>
                <a:spcPct val="14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de-CH" dirty="0">
                <a:cs typeface="Arial" charset="0"/>
              </a:rPr>
              <a:t>historisches Kapital (SVP als Teil des «Bürgerblocks»)</a:t>
            </a:r>
          </a:p>
          <a:p>
            <a:pPr marL="342900" indent="-342900">
              <a:lnSpc>
                <a:spcPct val="14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de-CH" dirty="0">
                <a:cs typeface="Arial" charset="0"/>
              </a:rPr>
              <a:t>Integrationsstrategie (Konkordanz, Legitimität</a:t>
            </a:r>
            <a:r>
              <a:rPr lang="de-CH" dirty="0" smtClean="0">
                <a:cs typeface="Arial" charset="0"/>
              </a:rPr>
              <a:t>)</a:t>
            </a:r>
            <a:endParaRPr lang="de-CH" dirty="0" smtClean="0"/>
          </a:p>
        </p:txBody>
      </p:sp>
      <p:sp>
        <p:nvSpPr>
          <p:cNvPr id="4" name="object 5"/>
          <p:cNvSpPr txBox="1"/>
          <p:nvPr/>
        </p:nvSpPr>
        <p:spPr>
          <a:xfrm>
            <a:off x="258251" y="6453258"/>
            <a:ext cx="39376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UNVER</a:t>
            </a:r>
            <a:r>
              <a:rPr sz="1400" b="1" spc="-10" dirty="0">
                <a:latin typeface="Arial"/>
                <a:cs typeface="Arial"/>
              </a:rPr>
              <a:t>SITÄT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F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10" dirty="0">
                <a:latin typeface="Arial"/>
                <a:cs typeface="Arial"/>
              </a:rPr>
              <a:t>EI</a:t>
            </a:r>
            <a:r>
              <a:rPr sz="1400" b="1" dirty="0">
                <a:latin typeface="Arial"/>
                <a:cs typeface="Arial"/>
              </a:rPr>
              <a:t>BUR</a:t>
            </a:r>
            <a:r>
              <a:rPr sz="1400" b="1" spc="-15" dirty="0">
                <a:latin typeface="Arial"/>
                <a:cs typeface="Arial"/>
              </a:rPr>
              <a:t>G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|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ZEITG</a:t>
            </a:r>
            <a:r>
              <a:rPr sz="1400" b="1" dirty="0">
                <a:latin typeface="Arial"/>
                <a:cs typeface="Arial"/>
              </a:rPr>
              <a:t>ESCH</a:t>
            </a:r>
            <a:r>
              <a:rPr sz="1400" b="1" spc="-5" dirty="0">
                <a:latin typeface="Arial"/>
                <a:cs typeface="Arial"/>
              </a:rPr>
              <a:t>I</a:t>
            </a:r>
            <a:r>
              <a:rPr sz="1400" b="1" dirty="0">
                <a:latin typeface="Arial"/>
                <a:cs typeface="Arial"/>
              </a:rPr>
              <a:t>CH</a:t>
            </a:r>
            <a:r>
              <a:rPr sz="1400" b="1" spc="-10" dirty="0">
                <a:latin typeface="Arial"/>
                <a:cs typeface="Arial"/>
              </a:rPr>
              <a:t>TE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5704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656590"/>
          </a:xfrm>
        </p:spPr>
        <p:txBody>
          <a:bodyPr/>
          <a:lstStyle/>
          <a:p>
            <a:pPr algn="ctr">
              <a:lnSpc>
                <a:spcPct val="140000"/>
              </a:lnSpc>
              <a:spcAft>
                <a:spcPts val="600"/>
              </a:spcAft>
            </a:pPr>
            <a:r>
              <a:rPr lang="de-DE" dirty="0"/>
              <a:t>h</a:t>
            </a:r>
            <a:r>
              <a:rPr lang="de-DE" dirty="0" smtClean="0"/>
              <a:t>elvetische Besonderheiten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8382000" cy="3462486"/>
          </a:xfrm>
        </p:spPr>
        <p:txBody>
          <a:bodyPr/>
          <a:lstStyle/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/>
              <a:buChar char="•"/>
            </a:pPr>
            <a:r>
              <a:rPr lang="de-CH" dirty="0" smtClean="0"/>
              <a:t>Vergangenheit und Erinnerung</a:t>
            </a: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/>
              <a:buChar char="•"/>
            </a:pPr>
            <a:r>
              <a:rPr lang="de-CH" dirty="0" smtClean="0"/>
              <a:t>historische Kontinuitäten</a:t>
            </a: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/>
              <a:buChar char="•"/>
            </a:pPr>
            <a:r>
              <a:rPr lang="de-CH" dirty="0" smtClean="0"/>
              <a:t>direkte Demokratie</a:t>
            </a: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/>
              <a:buChar char="•"/>
            </a:pPr>
            <a:r>
              <a:rPr lang="de-CH" dirty="0" smtClean="0"/>
              <a:t>Konkordanz und Konsens</a:t>
            </a: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/>
              <a:buChar char="•"/>
            </a:pPr>
            <a:r>
              <a:rPr lang="de-CH" dirty="0" smtClean="0"/>
              <a:t>Migration und Migrationspolitik</a:t>
            </a: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/>
              <a:buChar char="•"/>
            </a:pPr>
            <a:r>
              <a:rPr lang="de-CH" dirty="0" smtClean="0"/>
              <a:t>Überfremdungsdiskurs</a:t>
            </a:r>
          </a:p>
        </p:txBody>
      </p:sp>
      <p:sp>
        <p:nvSpPr>
          <p:cNvPr id="4" name="object 5"/>
          <p:cNvSpPr txBox="1"/>
          <p:nvPr/>
        </p:nvSpPr>
        <p:spPr>
          <a:xfrm>
            <a:off x="258251" y="6453258"/>
            <a:ext cx="39376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UNVER</a:t>
            </a:r>
            <a:r>
              <a:rPr sz="1400" b="1" spc="-10" dirty="0">
                <a:latin typeface="Arial"/>
                <a:cs typeface="Arial"/>
              </a:rPr>
              <a:t>SITÄT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F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10" dirty="0">
                <a:latin typeface="Arial"/>
                <a:cs typeface="Arial"/>
              </a:rPr>
              <a:t>EI</a:t>
            </a:r>
            <a:r>
              <a:rPr sz="1400" b="1" dirty="0">
                <a:latin typeface="Arial"/>
                <a:cs typeface="Arial"/>
              </a:rPr>
              <a:t>BUR</a:t>
            </a:r>
            <a:r>
              <a:rPr sz="1400" b="1" spc="-15" dirty="0">
                <a:latin typeface="Arial"/>
                <a:cs typeface="Arial"/>
              </a:rPr>
              <a:t>G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|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ZEITG</a:t>
            </a:r>
            <a:r>
              <a:rPr sz="1400" b="1" dirty="0">
                <a:latin typeface="Arial"/>
                <a:cs typeface="Arial"/>
              </a:rPr>
              <a:t>ESCH</a:t>
            </a:r>
            <a:r>
              <a:rPr sz="1400" b="1" spc="-5" dirty="0">
                <a:latin typeface="Arial"/>
                <a:cs typeface="Arial"/>
              </a:rPr>
              <a:t>I</a:t>
            </a:r>
            <a:r>
              <a:rPr sz="1400" b="1" dirty="0">
                <a:latin typeface="Arial"/>
                <a:cs typeface="Arial"/>
              </a:rPr>
              <a:t>CH</a:t>
            </a:r>
            <a:r>
              <a:rPr sz="1400" b="1" spc="-10" dirty="0">
                <a:latin typeface="Arial"/>
                <a:cs typeface="Arial"/>
              </a:rPr>
              <a:t>TE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1848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324</Words>
  <Application>Microsoft Macintosh PowerPoint</Application>
  <PresentationFormat>Bildschirmpräsentation (4:3)</PresentationFormat>
  <Paragraphs>61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 Theme</vt:lpstr>
      <vt:lpstr>PowerPoint-Präsentation</vt:lpstr>
      <vt:lpstr>Rechtspopulismus</vt:lpstr>
      <vt:lpstr>Rechtspopulismus in der Schweiz</vt:lpstr>
      <vt:lpstr>Durchbruch um 1970</vt:lpstr>
      <vt:lpstr>Wandel ab den 1990er Jahren</vt:lpstr>
      <vt:lpstr>helvetische Besonderheiten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MA-Vorlesung </dc:title>
  <cp:lastModifiedBy>Skenderovic</cp:lastModifiedBy>
  <cp:revision>247</cp:revision>
  <cp:lastPrinted>2019-08-26T18:43:31Z</cp:lastPrinted>
  <dcterms:created xsi:type="dcterms:W3CDTF">2015-09-14T17:30:42Z</dcterms:created>
  <dcterms:modified xsi:type="dcterms:W3CDTF">2019-08-26T18:57:04Z</dcterms:modified>
</cp:coreProperties>
</file>