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4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8"/>
    <p:restoredTop sz="86320"/>
  </p:normalViewPr>
  <p:slideViewPr>
    <p:cSldViewPr snapToGrid="0">
      <p:cViewPr varScale="1">
        <p:scale>
          <a:sx n="99" d="100"/>
          <a:sy n="99" d="100"/>
        </p:scale>
        <p:origin x="8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1EA3F-D6F3-6F43-B679-79EF2EF5523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C3BCF-9DAA-5945-A59D-EC76DFF122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9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C3BCF-9DAA-5945-A59D-EC76DFF1229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57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C3BCF-9DAA-5945-A59D-EC76DFF1229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45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C3BCF-9DAA-5945-A59D-EC76DFF1229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22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C3BCF-9DAA-5945-A59D-EC76DFF1229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38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C3BCF-9DAA-5945-A59D-EC76DFF1229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8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6036"/>
            <a:ext cx="12192000" cy="6858000"/>
          </a:xfrm>
          <a:prstGeom prst="rect">
            <a:avLst/>
          </a:prstGeom>
          <a:blipFill>
            <a:blip r:embed="rId19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t="-4725" b="47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3" name="Oval 12"/>
          <p:cNvSpPr/>
          <p:nvPr/>
        </p:nvSpPr>
        <p:spPr>
          <a:xfrm>
            <a:off x="0" y="2651653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0" y="2880253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52053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8609012" y="1661053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7999412" y="-688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/>
          <p:cNvSpPr/>
          <p:nvPr/>
        </p:nvSpPr>
        <p:spPr bwMode="gray">
          <a:xfrm rot="21010068">
            <a:off x="8490951" y="1782170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9" name="Freeform 5"/>
          <p:cNvSpPr/>
          <p:nvPr/>
        </p:nvSpPr>
        <p:spPr bwMode="gray">
          <a:xfrm>
            <a:off x="459506" y="1851058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-1376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54954" y="2277037"/>
            <a:ext cx="9684780" cy="392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Avenir Next Medium" panose="020B0503020202020204" pitchFamily="34" charset="0"/>
          <a:ea typeface="+mn-ea"/>
          <a:cs typeface="Damascus" pitchFamily="2" charset="-78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Medium" panose="020B0503020202020204" pitchFamily="34" charset="0"/>
          <a:ea typeface="+mn-ea"/>
          <a:cs typeface="Damascus" pitchFamily="2" charset="-78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venir Next Medium" panose="020B0503020202020204" pitchFamily="34" charset="0"/>
          <a:ea typeface="+mn-ea"/>
          <a:cs typeface="Damascus" pitchFamily="2" charset="-78"/>
        </a:defRPr>
      </a:lvl3pPr>
      <a:lvl4pPr marL="1600200" indent="-2286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venir Next Medium" panose="020B0503020202020204" pitchFamily="34" charset="0"/>
          <a:ea typeface="+mn-ea"/>
          <a:cs typeface="Damascus" pitchFamily="2" charset="-78"/>
        </a:defRPr>
      </a:lvl4pPr>
      <a:lvl5pPr marL="2057400" indent="-2286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venir Next Medium" panose="020B0503020202020204" pitchFamily="34" charset="0"/>
          <a:ea typeface="+mn-ea"/>
          <a:cs typeface="Damascus" pitchFamily="2" charset="-78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89065-93CA-4BFF-ECDD-59BD74729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Joint Future 2023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A267B0-A97C-F52F-BFAF-2966A0393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Inputreferat </a:t>
            </a:r>
            <a:r>
              <a:rPr lang="de-DE" dirty="0" err="1"/>
              <a:t>ZiAB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42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7198A-168E-F00C-C42B-586B6E9F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842432"/>
          </a:xfrm>
        </p:spPr>
        <p:txBody>
          <a:bodyPr/>
          <a:lstStyle/>
          <a:p>
            <a:r>
              <a:rPr lang="de-DE" dirty="0" err="1"/>
              <a:t>ZiAB</a:t>
            </a:r>
            <a:br>
              <a:rPr lang="de-DE" dirty="0"/>
            </a:br>
            <a:r>
              <a:rPr lang="de-DE" sz="2800" dirty="0"/>
              <a:t>Zivilgesellschaften in Asylzentren des Bundes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60443-4274-1DCD-D2F2-DE4DAB27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78243" cy="3881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Beobachten – Informieren – Beraten – Intervenieren </a:t>
            </a:r>
            <a:endParaRPr lang="de-DE" dirty="0"/>
          </a:p>
          <a:p>
            <a:r>
              <a:rPr lang="de-DE" dirty="0"/>
              <a:t>Plattform für Austausch und Vernetzung</a:t>
            </a:r>
          </a:p>
          <a:p>
            <a:pPr lvl="1"/>
            <a:r>
              <a:rPr lang="de-DE" dirty="0"/>
              <a:t>Unter Zivilgesellschaften</a:t>
            </a:r>
          </a:p>
          <a:p>
            <a:pPr lvl="1"/>
            <a:r>
              <a:rPr lang="de-DE" dirty="0"/>
              <a:t>Mit anderen Organisationen</a:t>
            </a:r>
          </a:p>
          <a:p>
            <a:r>
              <a:rPr lang="de-DE" dirty="0"/>
              <a:t>Gegründet 2015 als Projekt der SBAA, bis alle BAZ eröffnet sind</a:t>
            </a:r>
          </a:p>
          <a:p>
            <a:pPr lvl="1"/>
            <a:r>
              <a:rPr lang="de-DE" dirty="0"/>
              <a:t>Aktuell 19 Zivilgesellschaften in 12 BAZ</a:t>
            </a:r>
          </a:p>
          <a:p>
            <a:pPr lvl="1"/>
            <a:r>
              <a:rPr lang="de-DE" dirty="0" err="1"/>
              <a:t>Grösse</a:t>
            </a:r>
            <a:r>
              <a:rPr lang="de-DE" dirty="0"/>
              <a:t> variabel (bekannt: 355 Personen in 6 Gruppen)</a:t>
            </a:r>
          </a:p>
          <a:p>
            <a:r>
              <a:rPr lang="de-DE" dirty="0"/>
              <a:t>Wandel / Entwicklung der Tätigkeiten</a:t>
            </a:r>
          </a:p>
          <a:p>
            <a:pPr lvl="1"/>
            <a:r>
              <a:rPr lang="de-DE" dirty="0"/>
              <a:t>Schnittstelle zwischen Zivilgesellschaften und Behörden</a:t>
            </a:r>
          </a:p>
          <a:p>
            <a:pPr lvl="1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Projektcharakter muss aufgegeben werden</a:t>
            </a:r>
          </a:p>
          <a:p>
            <a:pPr lvl="1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Neupositionierung ist im Gang</a:t>
            </a:r>
          </a:p>
          <a:p>
            <a:pPr lvl="1">
              <a:buFont typeface="Wingdings" pitchFamily="2" charset="2"/>
              <a:buChar char="à"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3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7187C-BE49-0A02-D8D2-6B3EFBB8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Perspektive der </a:t>
            </a:r>
            <a:r>
              <a:rPr lang="de-DE" dirty="0" err="1"/>
              <a:t>ZiAB</a:t>
            </a:r>
            <a:endParaRPr lang="de-DE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Inhaltsplatzhalter 3" descr="Hufeisen U-förmiger Magnet">
                <a:extLst>
                  <a:ext uri="{FF2B5EF4-FFF2-40B4-BE49-F238E27FC236}">
                    <a16:creationId xmlns:a16="http://schemas.microsoft.com/office/drawing/2014/main" id="{46A9F9DD-7CE0-0440-BB59-AC3B8CDC34D4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54020123"/>
                  </p:ext>
                </p:extLst>
              </p:nvPr>
            </p:nvGraphicFramePr>
            <p:xfrm>
              <a:off x="4615448" y="2997570"/>
              <a:ext cx="1905415" cy="262815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05415" cy="2628158"/>
                    </a:xfrm>
                    <a:prstGeom prst="rect">
                      <a:avLst/>
                    </a:prstGeom>
                  </am3d:spPr>
                  <am3d:camera>
                    <am3d:pos x="0" y="0" z="582875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37007" d="1000000"/>
                    <am3d:preTrans dx="-547688" dy="3638131" dz="31932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4162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Inhaltsplatzhalter 3" descr="Hufeisen U-förmiger Magnet">
                <a:extLst>
                  <a:ext uri="{FF2B5EF4-FFF2-40B4-BE49-F238E27FC236}">
                    <a16:creationId xmlns:a16="http://schemas.microsoft.com/office/drawing/2014/main" id="{46A9F9DD-7CE0-0440-BB59-AC3B8CDC34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5448" y="2997570"/>
                <a:ext cx="1905415" cy="262815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2A74496C-ABF6-BDB9-B7D3-ABD8C201EB22}"/>
              </a:ext>
            </a:extLst>
          </p:cNvPr>
          <p:cNvSpPr txBox="1"/>
          <p:nvPr/>
        </p:nvSpPr>
        <p:spPr>
          <a:xfrm>
            <a:off x="914399" y="2997570"/>
            <a:ext cx="329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Verwaltungsbehörde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D86DA1-63E1-9CB3-102E-33D9252F92D5}"/>
              </a:ext>
            </a:extLst>
          </p:cNvPr>
          <p:cNvSpPr txBox="1"/>
          <p:nvPr/>
        </p:nvSpPr>
        <p:spPr>
          <a:xfrm>
            <a:off x="7537400" y="2967335"/>
            <a:ext cx="329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Garantenstellung</a:t>
            </a:r>
          </a:p>
        </p:txBody>
      </p:sp>
      <p:pic>
        <p:nvPicPr>
          <p:cNvPr id="8" name="Grafik 7" descr="Ein aufgeschlagenes Buch und darauf eine Brille und ein Stift">
            <a:extLst>
              <a:ext uri="{FF2B5EF4-FFF2-40B4-BE49-F238E27FC236}">
                <a16:creationId xmlns:a16="http://schemas.microsoft.com/office/drawing/2014/main" id="{D5456DF8-C0BF-F178-A66B-48466E74D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099" y="3459235"/>
            <a:ext cx="3060797" cy="2040531"/>
          </a:xfrm>
          <a:prstGeom prst="rect">
            <a:avLst/>
          </a:prstGeom>
        </p:spPr>
      </p:pic>
      <p:pic>
        <p:nvPicPr>
          <p:cNvPr id="10" name="Grafik 9" descr="Kunst aus Metall-Büroklammern">
            <a:extLst>
              <a:ext uri="{FF2B5EF4-FFF2-40B4-BE49-F238E27FC236}">
                <a16:creationId xmlns:a16="http://schemas.microsoft.com/office/drawing/2014/main" id="{B0839442-3AD9-2A91-9A4E-DA25AF26C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3415" y="3429000"/>
            <a:ext cx="3671119" cy="207240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6F6F9B7-810F-B90D-63F8-D26CED174ACC}"/>
              </a:ext>
            </a:extLst>
          </p:cNvPr>
          <p:cNvSpPr txBox="1"/>
          <p:nvPr/>
        </p:nvSpPr>
        <p:spPr>
          <a:xfrm>
            <a:off x="4978891" y="2613392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SEM</a:t>
            </a:r>
          </a:p>
        </p:txBody>
      </p:sp>
    </p:spTree>
    <p:extLst>
      <p:ext uri="{BB962C8B-B14F-4D97-AF65-F5344CB8AC3E}">
        <p14:creationId xmlns:p14="http://schemas.microsoft.com/office/powerpoint/2010/main" val="17643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D87B6-97B4-3C55-9EF7-39EEA691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Spannungsfelder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07D26E0-9BC3-8314-D42F-C3B643041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0092"/>
              </p:ext>
            </p:extLst>
          </p:nvPr>
        </p:nvGraphicFramePr>
        <p:xfrm>
          <a:off x="1154954" y="3126961"/>
          <a:ext cx="8824912" cy="91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198679867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11139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Sicherheit im BAZ</a:t>
                      </a:r>
                    </a:p>
                    <a:p>
                      <a:pPr algn="ctr"/>
                      <a:r>
                        <a:rPr lang="de-DE" b="1" dirty="0"/>
                        <a:t>Arbeitsrecht</a:t>
                      </a:r>
                    </a:p>
                    <a:p>
                      <a:pPr algn="ctr"/>
                      <a:r>
                        <a:rPr lang="de-DE" b="1" dirty="0"/>
                        <a:t>Verfahrensökonomie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Anspruch auf freie Bewegung und Entscheidungsfreiheit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085072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A964DF7-60D2-359E-1A64-B2EA3D9E8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65801"/>
              </p:ext>
            </p:extLst>
          </p:nvPr>
        </p:nvGraphicFramePr>
        <p:xfrm>
          <a:off x="1154954" y="4041361"/>
          <a:ext cx="8824912" cy="640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926523229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3346325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Verfügbarkeit der Ressourcen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Gleichbehandlung</a:t>
                      </a:r>
                    </a:p>
                    <a:p>
                      <a:pPr algn="ctr"/>
                      <a:r>
                        <a:rPr lang="de-DE" b="1" dirty="0"/>
                        <a:t>Früherkennung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619634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F7C9E12-6AA5-9A04-16F0-C13C2E151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24445"/>
              </p:ext>
            </p:extLst>
          </p:nvPr>
        </p:nvGraphicFramePr>
        <p:xfrm>
          <a:off x="1154954" y="4681441"/>
          <a:ext cx="8824912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259047941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136606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Zuständigkeit Bund/Kantone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Priorisierung der Ressourcen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287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C9CC473-A286-3528-6261-8E599FDA2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71281"/>
              </p:ext>
            </p:extLst>
          </p:nvPr>
        </p:nvGraphicFramePr>
        <p:xfrm>
          <a:off x="1154954" y="5052281"/>
          <a:ext cx="8824912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2893780271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284572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Positive Kommunikation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Benennen von Problemen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975F8-F82E-7DC3-D870-307801BD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 dirty="0"/>
              <a:t>Was droht unter die Räder zu geraten?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D4287-D8E5-E1E2-A0EB-9FA0F56A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Menschenrechte</a:t>
            </a:r>
          </a:p>
          <a:p>
            <a:pPr lvl="1"/>
            <a:r>
              <a:rPr lang="de-DE" dirty="0"/>
              <a:t>Vernachlässigung von Grundrechten</a:t>
            </a:r>
          </a:p>
          <a:p>
            <a:pPr lvl="1"/>
            <a:r>
              <a:rPr lang="de-DE" dirty="0"/>
              <a:t>Subtile Verletzungen</a:t>
            </a:r>
          </a:p>
          <a:p>
            <a:pPr lvl="2"/>
            <a:r>
              <a:rPr lang="de-DE" dirty="0"/>
              <a:t>Psychische Gesundheit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Gleichbehandlung</a:t>
            </a:r>
          </a:p>
          <a:p>
            <a:pPr lvl="1"/>
            <a:r>
              <a:rPr lang="de-DE" dirty="0"/>
              <a:t>Beispielhaft: UMA – begleitete Kinder</a:t>
            </a:r>
          </a:p>
          <a:p>
            <a:pPr lvl="1"/>
            <a:r>
              <a:rPr lang="de-DE" dirty="0"/>
              <a:t>Status „selbstständige UMAs“ (wieder aufgegeben)</a:t>
            </a:r>
          </a:p>
        </p:txBody>
      </p:sp>
    </p:spTree>
    <p:extLst>
      <p:ext uri="{BB962C8B-B14F-4D97-AF65-F5344CB8AC3E}">
        <p14:creationId xmlns:p14="http://schemas.microsoft.com/office/powerpoint/2010/main" val="126942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7CB76-31C0-7EA2-42E7-CFD8345F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4D4205-9669-A228-E827-ACFA13C6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„Hand­le nur nach der­je­ni­gen Ma­xi­me, durch die du zu­gleich wol­len kannst, dass sie ein all­ge­mei­nes Ge­setz wer­de.“</a:t>
            </a:r>
          </a:p>
          <a:p>
            <a:pPr marL="0" indent="0">
              <a:buNone/>
            </a:pPr>
            <a:r>
              <a:rPr lang="de-DE" dirty="0"/>
              <a:t>(Immanuel Kant, GMS IV, 421).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C3CD01-8574-DB38-9057-AED594CE25AF}"/>
              </a:ext>
            </a:extLst>
          </p:cNvPr>
          <p:cNvSpPr txBox="1"/>
          <p:nvPr/>
        </p:nvSpPr>
        <p:spPr>
          <a:xfrm>
            <a:off x="1514693" y="4516159"/>
            <a:ext cx="5246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400" dirty="0">
                <a:latin typeface="Avenir Next" panose="020B0503020202020204" pitchFamily="34" charset="0"/>
                <a:cs typeface="Arial" panose="020B0604020202020204" pitchFamily="34" charset="0"/>
              </a:rPr>
              <a:t>Benennen von Problemen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400" dirty="0">
                <a:latin typeface="Avenir Next" panose="020B0503020202020204" pitchFamily="34" charset="0"/>
                <a:cs typeface="Arial" panose="020B0604020202020204" pitchFamily="34" charset="0"/>
              </a:rPr>
              <a:t>Erheben der Stimme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400" dirty="0">
                <a:latin typeface="Avenir Next" panose="020B0503020202020204" pitchFamily="34" charset="0"/>
                <a:cs typeface="Arial" panose="020B0604020202020204" pitchFamily="34" charset="0"/>
              </a:rPr>
              <a:t>Formulierung von sachlicher Kritik</a:t>
            </a:r>
          </a:p>
        </p:txBody>
      </p:sp>
    </p:spTree>
    <p:extLst>
      <p:ext uri="{BB962C8B-B14F-4D97-AF65-F5344CB8AC3E}">
        <p14:creationId xmlns:p14="http://schemas.microsoft.com/office/powerpoint/2010/main" val="5989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Ion-Sitzungssaal</Template>
  <TotalTime>0</TotalTime>
  <Words>215</Words>
  <Application>Microsoft Office PowerPoint</Application>
  <PresentationFormat>Breitbild</PresentationFormat>
  <Paragraphs>50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Avenir Next</vt:lpstr>
      <vt:lpstr>Avenir Next Medium</vt:lpstr>
      <vt:lpstr>Calibri</vt:lpstr>
      <vt:lpstr>Century Gothic</vt:lpstr>
      <vt:lpstr>Damascus</vt:lpstr>
      <vt:lpstr>Wingdings</vt:lpstr>
      <vt:lpstr>Wingdings 3</vt:lpstr>
      <vt:lpstr>Ion-Sitzungssaal</vt:lpstr>
      <vt:lpstr>Joint Future 2023</vt:lpstr>
      <vt:lpstr>ZiAB Zivilgesellschaften in Asylzentren des Bundes</vt:lpstr>
      <vt:lpstr>Perspektive der ZiAB</vt:lpstr>
      <vt:lpstr>Spannungsfelder</vt:lpstr>
      <vt:lpstr>Was droht unter die Räder zu geraten?</vt:lpstr>
      <vt:lpstr>Handlungsfelder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Olivier Flechtner</dc:creator>
  <cp:lastModifiedBy>Kneubühl Jasmin</cp:lastModifiedBy>
  <cp:revision>4</cp:revision>
  <dcterms:created xsi:type="dcterms:W3CDTF">2023-08-25T04:54:52Z</dcterms:created>
  <dcterms:modified xsi:type="dcterms:W3CDTF">2023-09-05T07:05:05Z</dcterms:modified>
</cp:coreProperties>
</file>