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5"/>
  </p:notesMasterIdLst>
  <p:handoutMasterIdLst>
    <p:handoutMasterId r:id="rId26"/>
  </p:handoutMasterIdLst>
  <p:sldIdLst>
    <p:sldId id="256" r:id="rId3"/>
    <p:sldId id="289" r:id="rId4"/>
    <p:sldId id="257" r:id="rId5"/>
    <p:sldId id="288" r:id="rId6"/>
    <p:sldId id="260" r:id="rId7"/>
    <p:sldId id="284" r:id="rId8"/>
    <p:sldId id="285" r:id="rId9"/>
    <p:sldId id="283" r:id="rId10"/>
    <p:sldId id="282" r:id="rId11"/>
    <p:sldId id="263" r:id="rId12"/>
    <p:sldId id="264" r:id="rId13"/>
    <p:sldId id="265" r:id="rId14"/>
    <p:sldId id="268" r:id="rId15"/>
    <p:sldId id="269" r:id="rId16"/>
    <p:sldId id="286" r:id="rId17"/>
    <p:sldId id="280" r:id="rId18"/>
    <p:sldId id="272" r:id="rId19"/>
    <p:sldId id="274" r:id="rId20"/>
    <p:sldId id="273" r:id="rId21"/>
    <p:sldId id="281" r:id="rId22"/>
    <p:sldId id="293" r:id="rId23"/>
    <p:sldId id="294" r:id="rId2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05">
          <p15:clr>
            <a:srgbClr val="A4A3A4"/>
          </p15:clr>
        </p15:guide>
        <p15:guide id="2" orient="horz" pos="3252">
          <p15:clr>
            <a:srgbClr val="A4A3A4"/>
          </p15:clr>
        </p15:guide>
        <p15:guide id="3" orient="horz" pos="771">
          <p15:clr>
            <a:srgbClr val="A4A3A4"/>
          </p15:clr>
        </p15:guide>
        <p15:guide id="4" orient="horz" pos="164">
          <p15:clr>
            <a:srgbClr val="A4A3A4"/>
          </p15:clr>
        </p15:guide>
        <p15:guide id="5" orient="horz" pos="1278">
          <p15:clr>
            <a:srgbClr val="A4A3A4"/>
          </p15:clr>
        </p15:guide>
        <p15:guide id="6" orient="horz" pos="2387">
          <p15:clr>
            <a:srgbClr val="A4A3A4"/>
          </p15:clr>
        </p15:guide>
        <p15:guide id="7" orient="horz" pos="3922">
          <p15:clr>
            <a:srgbClr val="A4A3A4"/>
          </p15:clr>
        </p15:guide>
        <p15:guide id="8" orient="horz" pos="1071">
          <p15:clr>
            <a:srgbClr val="A4A3A4"/>
          </p15:clr>
        </p15:guide>
        <p15:guide id="9" orient="horz" pos="1162">
          <p15:clr>
            <a:srgbClr val="A4A3A4"/>
          </p15:clr>
        </p15:guide>
        <p15:guide id="10" pos="3474">
          <p15:clr>
            <a:srgbClr val="A4A3A4"/>
          </p15:clr>
        </p15:guide>
        <p15:guide id="11" pos="5396">
          <p15:clr>
            <a:srgbClr val="A4A3A4"/>
          </p15:clr>
        </p15:guide>
        <p15:guide id="12" pos="539">
          <p15:clr>
            <a:srgbClr val="A4A3A4"/>
          </p15:clr>
        </p15:guide>
        <p15:guide id="13" pos="5225">
          <p15:clr>
            <a:srgbClr val="A4A3A4"/>
          </p15:clr>
        </p15:guide>
        <p15:guide id="14" pos="3324">
          <p15:clr>
            <a:srgbClr val="A4A3A4"/>
          </p15:clr>
        </p15:guide>
        <p15:guide id="15" pos="374">
          <p15:clr>
            <a:srgbClr val="A4A3A4"/>
          </p15:clr>
        </p15:guide>
        <p15:guide id="16" pos="2303">
          <p15:clr>
            <a:srgbClr val="A4A3A4"/>
          </p15:clr>
        </p15:guide>
        <p15:guide id="17" pos="24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 showGuides="1">
      <p:cViewPr varScale="1">
        <p:scale>
          <a:sx n="81" d="100"/>
          <a:sy n="81" d="100"/>
        </p:scale>
        <p:origin x="240" y="96"/>
      </p:cViewPr>
      <p:guideLst>
        <p:guide orient="horz" pos="3505"/>
        <p:guide orient="horz" pos="3252"/>
        <p:guide orient="horz" pos="771"/>
        <p:guide orient="horz" pos="164"/>
        <p:guide orient="horz" pos="1278"/>
        <p:guide orient="horz" pos="2387"/>
        <p:guide orient="horz" pos="3922"/>
        <p:guide orient="horz" pos="1071"/>
        <p:guide orient="horz" pos="1162"/>
        <p:guide pos="3474"/>
        <p:guide pos="5396"/>
        <p:guide pos="539"/>
        <p:guide pos="5225"/>
        <p:guide pos="3324"/>
        <p:guide pos="374"/>
        <p:guide pos="2303"/>
        <p:guide pos="24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-226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95EAC-348A-4C45-AF84-19BFC11FCA66}" type="datetimeFigureOut">
              <a:rPr lang="de-CH" smtClean="0"/>
              <a:t>18.10.2017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B3694-7D82-4EE1-B177-84561AE1CF3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6847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515EF-21D0-4831-955F-3A8E42BE88DC}" type="datetimeFigureOut">
              <a:rPr lang="de-CH" smtClean="0"/>
              <a:pPr/>
              <a:t>18.10.2017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6563C-F6A4-4776-B5C3-7A051607615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53542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583200" y="1692000"/>
            <a:ext cx="7977600" cy="386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842400" y="1926000"/>
            <a:ext cx="7441200" cy="136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Textmasterformate </a:t>
            </a:r>
            <a:br>
              <a:rPr lang="de-DE" dirty="0" smtClean="0"/>
            </a:br>
            <a:r>
              <a:rPr lang="de-DE" dirty="0" smtClean="0"/>
              <a:t>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5200" y="3726000"/>
            <a:ext cx="7439025" cy="14365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CH" dirty="0" smtClean="0"/>
              <a:t>Durch klicken Untertitel hinzufügen</a:t>
            </a:r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0"/>
          </p:nvPr>
        </p:nvSpPr>
        <p:spPr>
          <a:xfrm>
            <a:off x="583200" y="1692000"/>
            <a:ext cx="7977600" cy="38664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3" name="Textplatzhalt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842400" y="1926000"/>
            <a:ext cx="7441200" cy="1368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Textmasterformate </a:t>
            </a:r>
            <a:br>
              <a:rPr lang="de-DE" dirty="0" smtClean="0"/>
            </a:br>
            <a:r>
              <a:rPr lang="de-DE" dirty="0" smtClean="0"/>
              <a:t>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2" hasCustomPrompt="1"/>
          </p:nvPr>
        </p:nvSpPr>
        <p:spPr>
          <a:xfrm>
            <a:off x="835200" y="3726000"/>
            <a:ext cx="7439025" cy="143654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de-CH" dirty="0" smtClean="0"/>
              <a:t>Durch klicken Untertitel hinzufügen</a:t>
            </a:r>
            <a:endParaRPr lang="de-C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23.10.2012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 smtClean="0"/>
              <a:t>Der Titel </a:t>
            </a:r>
            <a:endParaRPr lang="de-CH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Untertitel</a:t>
            </a:r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558000" y="1778400"/>
            <a:ext cx="800280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Text</a:t>
            </a:r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23.10.2012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 smtClean="0"/>
              <a:t>Der Titel </a:t>
            </a:r>
            <a:endParaRPr lang="de-CH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Untertitel</a:t>
            </a:r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84200" y="1844674"/>
            <a:ext cx="4680000" cy="3719513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08000" y="1778400"/>
            <a:ext cx="3058150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Text</a:t>
            </a:r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23.10.2012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 smtClean="0"/>
              <a:t>Der Titel </a:t>
            </a:r>
            <a:endParaRPr lang="de-CH" dirty="0"/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Untertitel</a:t>
            </a:r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93725" y="1844674"/>
            <a:ext cx="3062288" cy="3719513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883024" y="1778400"/>
            <a:ext cx="4411663" cy="37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Text</a:t>
            </a:r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23.10.2012</a:t>
            </a: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57999" y="1386000"/>
            <a:ext cx="8002800" cy="36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Der Untertitel</a:t>
            </a:r>
            <a:endParaRPr lang="de-CH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558000" y="0"/>
            <a:ext cx="8002800" cy="131155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CH" dirty="0" smtClean="0"/>
              <a:t>Der Titel </a:t>
            </a:r>
            <a:endParaRPr lang="de-CH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5"/>
          </p:nvPr>
        </p:nvSpPr>
        <p:spPr>
          <a:xfrm>
            <a:off x="584200" y="1844676"/>
            <a:ext cx="7981950" cy="3719512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logo_refbejuso_defr_rgb_300dp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8000"/>
            <a:ext cx="1819656" cy="16398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76000" y="6066000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de-DE" dirty="0" smtClean="0"/>
              <a:t>23.10.2012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00000" y="6057312"/>
            <a:ext cx="540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de-CH" dirty="0" smtClean="0"/>
              <a:t>Reformierte Kirchen Bern-Jura-Solothurn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596000" y="6066000"/>
            <a:ext cx="720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2"/>
                </a:solidFill>
              </a:defRPr>
            </a:lvl1pPr>
          </a:lstStyle>
          <a:p>
            <a:fld id="{A451278B-6C5C-4947-AA54-E1A05CF99D7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Rechteck 6"/>
          <p:cNvSpPr/>
          <p:nvPr/>
        </p:nvSpPr>
        <p:spPr>
          <a:xfrm>
            <a:off x="584200" y="0"/>
            <a:ext cx="7981950" cy="25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3" r:id="rId2"/>
    <p:sldLayoutId id="2147483656" r:id="rId3"/>
    <p:sldLayoutId id="2147483654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 dirty="0" smtClean="0"/>
              <a:t>Die drei Fäden</a:t>
            </a:r>
          </a:p>
          <a:p>
            <a:r>
              <a:rPr lang="de-CH" sz="2000" dirty="0" smtClean="0"/>
              <a:t>Theologisches zur «Vision Kirche 21»</a:t>
            </a:r>
            <a:endParaRPr lang="de-CH" sz="20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 smtClean="0"/>
              <a:t>Matthias Zeindler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10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1296000" y="1916832"/>
            <a:ext cx="7264800" cy="3641568"/>
          </a:xfrm>
        </p:spPr>
        <p:txBody>
          <a:bodyPr/>
          <a:lstStyle/>
          <a:p>
            <a:r>
              <a:rPr lang="de-CH" dirty="0" smtClean="0"/>
              <a:t>Die Gedankenstriche:</a:t>
            </a:r>
          </a:p>
          <a:p>
            <a:endParaRPr lang="de-CH" dirty="0"/>
          </a:p>
          <a:p>
            <a:r>
              <a:rPr lang="de-CH" b="1" dirty="0" smtClean="0">
                <a:solidFill>
                  <a:schemeClr val="tx1">
                    <a:lumMod val="65000"/>
                  </a:schemeClr>
                </a:solidFill>
              </a:rPr>
              <a:t>Auf </a:t>
            </a:r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die Bibel hören </a:t>
            </a:r>
            <a:r>
              <a:rPr lang="de-CH" b="1" dirty="0">
                <a:solidFill>
                  <a:srgbClr val="FF0000"/>
                </a:solidFill>
              </a:rPr>
              <a:t>–</a:t>
            </a:r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 nach den Menschen fragen. </a:t>
            </a:r>
          </a:p>
          <a:p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Vielfältig glauben </a:t>
            </a:r>
            <a:r>
              <a:rPr lang="de-CH" b="1" dirty="0">
                <a:solidFill>
                  <a:srgbClr val="FF0000"/>
                </a:solidFill>
              </a:rPr>
              <a:t>–</a:t>
            </a:r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 Profil zeigen. </a:t>
            </a:r>
          </a:p>
          <a:p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Offen für alle </a:t>
            </a:r>
            <a:r>
              <a:rPr lang="de-CH" b="1" dirty="0">
                <a:solidFill>
                  <a:srgbClr val="FF0000"/>
                </a:solidFill>
              </a:rPr>
              <a:t>–</a:t>
            </a:r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 solidarisch mit den Leidenden. </a:t>
            </a:r>
          </a:p>
          <a:p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Die Einzelnen stärken </a:t>
            </a:r>
            <a:r>
              <a:rPr lang="de-CH" b="1" dirty="0">
                <a:solidFill>
                  <a:srgbClr val="FF0000"/>
                </a:solidFill>
              </a:rPr>
              <a:t>–</a:t>
            </a:r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 Gemeinschaft suchen. </a:t>
            </a:r>
          </a:p>
          <a:p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Bewährtes pflegen </a:t>
            </a:r>
            <a:r>
              <a:rPr lang="de-CH" b="1" dirty="0">
                <a:solidFill>
                  <a:srgbClr val="FF0000"/>
                </a:solidFill>
              </a:rPr>
              <a:t>–</a:t>
            </a:r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 Räume öffnen. </a:t>
            </a:r>
          </a:p>
          <a:p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Vor Ort präsent </a:t>
            </a:r>
            <a:r>
              <a:rPr lang="de-CH" b="1" dirty="0">
                <a:solidFill>
                  <a:srgbClr val="FF0000"/>
                </a:solidFill>
              </a:rPr>
              <a:t>–</a:t>
            </a:r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 die Welt im Blick. </a:t>
            </a:r>
          </a:p>
          <a:p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Die Gegenwart gestalten </a:t>
            </a:r>
            <a:r>
              <a:rPr lang="de-CH" b="1" dirty="0">
                <a:solidFill>
                  <a:srgbClr val="FF0000"/>
                </a:solidFill>
              </a:rPr>
              <a:t>–</a:t>
            </a:r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 auf Gottes Zukunft setzen.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7786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11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276872"/>
            <a:ext cx="8002800" cy="328152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Gedankenstriche: kein «sowohl – als auch»…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… sondern Signal für Spannungen, die immer neu ausgetragen werden müssen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r>
              <a:rPr lang="de-CH" dirty="0" smtClean="0"/>
              <a:t>→ Dynamik der Leitsätze …</a:t>
            </a:r>
          </a:p>
          <a:p>
            <a:r>
              <a:rPr lang="de-CH" dirty="0" smtClean="0"/>
              <a:t>→ … als Ausdruck der unauflöslichen Dynamik der (Volks-)Kirche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1200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12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1296000" y="2492896"/>
            <a:ext cx="7264800" cy="3065504"/>
          </a:xfrm>
        </p:spPr>
        <p:txBody>
          <a:bodyPr/>
          <a:lstStyle/>
          <a:p>
            <a:r>
              <a:rPr lang="de-CH" i="1" dirty="0" smtClean="0"/>
              <a:t>Konsequenz: </a:t>
            </a:r>
          </a:p>
          <a:p>
            <a:endParaRPr lang="de-CH" dirty="0" smtClean="0"/>
          </a:p>
          <a:p>
            <a:r>
              <a:rPr lang="de-CH" dirty="0" smtClean="0"/>
              <a:t>Volkskirche ist kein bequemer </a:t>
            </a:r>
            <a:r>
              <a:rPr lang="de-CH" dirty="0" err="1" smtClean="0"/>
              <a:t>status</a:t>
            </a:r>
            <a:r>
              <a:rPr lang="de-CH" dirty="0" smtClean="0"/>
              <a:t> quo, sondern eine </a:t>
            </a:r>
            <a:r>
              <a:rPr lang="de-CH" dirty="0" err="1" smtClean="0"/>
              <a:t>unabschliessbare</a:t>
            </a:r>
            <a:r>
              <a:rPr lang="de-CH" dirty="0" smtClean="0"/>
              <a:t> </a:t>
            </a:r>
            <a:r>
              <a:rPr lang="de-CH" i="1" dirty="0" smtClean="0"/>
              <a:t>Aufgabe</a:t>
            </a:r>
            <a:r>
              <a:rPr lang="de-CH" dirty="0" smtClean="0"/>
              <a:t>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859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13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755576" y="0"/>
            <a:ext cx="8002800" cy="1311550"/>
          </a:xfrm>
        </p:spPr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1916832"/>
            <a:ext cx="8002800" cy="3641568"/>
          </a:xfrm>
        </p:spPr>
        <p:txBody>
          <a:bodyPr/>
          <a:lstStyle/>
          <a:p>
            <a:r>
              <a:rPr lang="de-CH" b="1" dirty="0" smtClean="0">
                <a:solidFill>
                  <a:srgbClr val="FF0000"/>
                </a:solidFill>
              </a:rPr>
              <a:t>Offen für alle </a:t>
            </a:r>
            <a:r>
              <a:rPr lang="de-CH" b="1" dirty="0" smtClean="0">
                <a:solidFill>
                  <a:schemeClr val="tx1">
                    <a:lumMod val="65000"/>
                  </a:schemeClr>
                </a:solidFill>
              </a:rPr>
              <a:t>– solidarisch mit den Leidenden.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Offenheit</a:t>
            </a:r>
            <a:r>
              <a:rPr lang="de-CH" dirty="0"/>
              <a:t> </a:t>
            </a:r>
            <a:r>
              <a:rPr lang="de-CH" dirty="0" smtClean="0"/>
              <a:t>für alle Alter, Kulturen, Einstellungen.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Kirche soll ausstrahlen, dass die Frohe Botschaft «allem Volk» gilt.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Faktisch mehr Desiderat als Realität.</a:t>
            </a:r>
            <a:endParaRPr lang="de-CH" dirty="0"/>
          </a:p>
          <a:p>
            <a:endParaRPr lang="de-CH" dirty="0"/>
          </a:p>
          <a:p>
            <a:r>
              <a:rPr lang="de-CH" b="1" dirty="0" smtClean="0">
                <a:solidFill>
                  <a:schemeClr val="tx1">
                    <a:lumMod val="65000"/>
                  </a:schemeClr>
                </a:solidFill>
              </a:rPr>
              <a:t>Offen </a:t>
            </a:r>
            <a:r>
              <a:rPr lang="de-CH" b="1" dirty="0">
                <a:solidFill>
                  <a:schemeClr val="tx1">
                    <a:lumMod val="65000"/>
                  </a:schemeClr>
                </a:solidFill>
              </a:rPr>
              <a:t>für alle – </a:t>
            </a:r>
            <a:r>
              <a:rPr lang="de-CH" b="1" dirty="0">
                <a:solidFill>
                  <a:srgbClr val="FF0000"/>
                </a:solidFill>
              </a:rPr>
              <a:t>solidarisch mit den </a:t>
            </a:r>
            <a:r>
              <a:rPr lang="de-CH" b="1" dirty="0" smtClean="0">
                <a:solidFill>
                  <a:srgbClr val="FF0000"/>
                </a:solidFill>
              </a:rPr>
              <a:t>Leidenden.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Offenheit für alle bedeutet nicht Standpunktlosigkeit.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Der barmherzige Gott ist konkret der Gott derer, die sich nicht selbst helfen können.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5922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14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i="1" dirty="0">
                <a:solidFill>
                  <a:srgbClr val="00B0F0"/>
                </a:solidFill>
              </a:rPr>
              <a:t>4</a:t>
            </a:r>
            <a:r>
              <a:rPr lang="de-CH" i="1" dirty="0" smtClean="0">
                <a:solidFill>
                  <a:srgbClr val="00B0F0"/>
                </a:solidFill>
              </a:rPr>
              <a:t>. Der reformatorische Faden</a:t>
            </a:r>
            <a:endParaRPr lang="de-CH" i="1" dirty="0">
              <a:solidFill>
                <a:srgbClr val="00B0F0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204864"/>
            <a:ext cx="8002800" cy="3353536"/>
          </a:xfrm>
        </p:spPr>
        <p:txBody>
          <a:bodyPr/>
          <a:lstStyle/>
          <a:p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34" y="2588825"/>
            <a:ext cx="2143125" cy="214312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374" y="3458427"/>
            <a:ext cx="3302545" cy="185768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465" y="1697264"/>
            <a:ext cx="2344454" cy="279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15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 i="1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204864"/>
            <a:ext cx="8002800" cy="3353536"/>
          </a:xfrm>
        </p:spPr>
        <p:txBody>
          <a:bodyPr/>
          <a:lstStyle/>
          <a:p>
            <a:r>
              <a:rPr lang="de-CH" i="1" dirty="0" smtClean="0"/>
              <a:t>Kernbotschaften 1-4 «500 Jahre Reformation»:</a:t>
            </a:r>
          </a:p>
          <a:p>
            <a:r>
              <a:rPr lang="de-CH" dirty="0" smtClean="0"/>
              <a:t>1. Die Reformation erinnert an den gnädigen Gott als Grundlage allen Lebens.</a:t>
            </a:r>
          </a:p>
          <a:p>
            <a:r>
              <a:rPr lang="de-CH" dirty="0" smtClean="0"/>
              <a:t>2. Die Reformation erinnert daran, dass das Wesentliche im Leben empfangen wird.</a:t>
            </a:r>
          </a:p>
          <a:p>
            <a:r>
              <a:rPr lang="de-CH" dirty="0" smtClean="0"/>
              <a:t>3. Die Reformation erinnert daran, dass Leben in der Verantwortung vor Gott gelebt wird.</a:t>
            </a:r>
          </a:p>
          <a:p>
            <a:r>
              <a:rPr lang="de-CH" dirty="0" smtClean="0"/>
              <a:t>4. Die Reformation erinnert daran, dass Leben in Gottes Freiheit sich an der Bibel orientiert.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1367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16</a:t>
            </a:fld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971600" y="1820450"/>
            <a:ext cx="7589200" cy="3737950"/>
          </a:xfrm>
        </p:spPr>
        <p:txBody>
          <a:bodyPr/>
          <a:lstStyle/>
          <a:p>
            <a:r>
              <a:rPr lang="de-CH" b="1" dirty="0" smtClean="0"/>
              <a:t>Von Gott bewegt.</a:t>
            </a:r>
          </a:p>
          <a:p>
            <a:endParaRPr lang="de-CH" dirty="0"/>
          </a:p>
          <a:p>
            <a:r>
              <a:rPr lang="de-CH" dirty="0" smtClean="0"/>
              <a:t>Zwei Lesarten: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i="1" dirty="0" smtClean="0"/>
              <a:t>Handeln Gottes</a:t>
            </a:r>
            <a:r>
              <a:rPr lang="de-CH" dirty="0" smtClean="0"/>
              <a:t>: Gott bewegt </a:t>
            </a:r>
            <a:r>
              <a:rPr lang="de-CH" b="1" dirty="0" smtClean="0"/>
              <a:t>uns</a:t>
            </a:r>
            <a:r>
              <a:rPr lang="de-CH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i="1" dirty="0" smtClean="0"/>
              <a:t>Handeln des Menschen</a:t>
            </a:r>
            <a:r>
              <a:rPr lang="de-CH" dirty="0" smtClean="0"/>
              <a:t>: </a:t>
            </a:r>
            <a:r>
              <a:rPr lang="de-CH" b="1" dirty="0" smtClean="0"/>
              <a:t>Wir</a:t>
            </a:r>
            <a:r>
              <a:rPr lang="de-CH" dirty="0" smtClean="0"/>
              <a:t> sind von Gott bewegt, leben als glaubende Menschen etc.</a:t>
            </a:r>
          </a:p>
          <a:p>
            <a:endParaRPr lang="de-CH" dirty="0"/>
          </a:p>
          <a:p>
            <a:r>
              <a:rPr lang="de-CH" b="1" i="1" dirty="0" smtClean="0"/>
              <a:t>Reformatorische Logik</a:t>
            </a:r>
            <a:r>
              <a:rPr lang="de-CH" b="1" dirty="0" smtClean="0"/>
              <a:t>: Handeln Gottes kommt </a:t>
            </a:r>
            <a:r>
              <a:rPr lang="de-CH" b="1" i="1" dirty="0" smtClean="0"/>
              <a:t>vor</a:t>
            </a:r>
            <a:r>
              <a:rPr lang="de-CH" b="1" dirty="0" smtClean="0"/>
              <a:t> Handeln des Menschen.</a:t>
            </a: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284823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17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7999" y="1386000"/>
            <a:ext cx="8002800" cy="674848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1916832"/>
            <a:ext cx="8002800" cy="3641568"/>
          </a:xfrm>
        </p:spPr>
        <p:txBody>
          <a:bodyPr/>
          <a:lstStyle/>
          <a:p>
            <a:r>
              <a:rPr lang="de-CH" b="1" dirty="0" smtClean="0"/>
              <a:t>Auf die Bibel </a:t>
            </a:r>
            <a:r>
              <a:rPr lang="de-CH" b="1" i="1" dirty="0" smtClean="0"/>
              <a:t>hören</a:t>
            </a:r>
            <a:r>
              <a:rPr lang="de-CH" b="1" dirty="0" smtClean="0"/>
              <a:t>.</a:t>
            </a:r>
          </a:p>
          <a:p>
            <a:endParaRPr lang="de-CH" b="1" dirty="0" smtClean="0"/>
          </a:p>
          <a:p>
            <a:r>
              <a:rPr lang="de-CH" dirty="0"/>
              <a:t>4. Die Reformation erinnert daran, dass Leben in Gottes Freiheit sich an der Bibel orientiert.</a:t>
            </a:r>
          </a:p>
          <a:p>
            <a:endParaRPr lang="de-CH" sz="1600" dirty="0"/>
          </a:p>
          <a:p>
            <a:r>
              <a:rPr lang="de-CH" dirty="0" smtClean="0"/>
              <a:t>«Hören»: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Nicht nur: «Was steht drin?»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… sondern: «Was will der Text mir sagen?»</a:t>
            </a:r>
          </a:p>
          <a:p>
            <a:endParaRPr lang="de-CH" b="1" dirty="0"/>
          </a:p>
          <a:p>
            <a:endParaRPr lang="de-CH" b="1" dirty="0" smtClean="0"/>
          </a:p>
        </p:txBody>
      </p:sp>
    </p:spTree>
    <p:extLst>
      <p:ext uri="{BB962C8B-B14F-4D97-AF65-F5344CB8AC3E}">
        <p14:creationId xmlns:p14="http://schemas.microsoft.com/office/powerpoint/2010/main" val="118803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18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CH" i="1" dirty="0">
                <a:solidFill>
                  <a:srgbClr val="7030A0"/>
                </a:solidFill>
              </a:rPr>
              <a:t>5</a:t>
            </a:r>
            <a:r>
              <a:rPr lang="de-CH" i="1" dirty="0" smtClean="0">
                <a:solidFill>
                  <a:srgbClr val="7030A0"/>
                </a:solidFill>
              </a:rPr>
              <a:t>. Der biblische Faden</a:t>
            </a:r>
            <a:endParaRPr lang="de-CH" i="1" dirty="0">
              <a:solidFill>
                <a:srgbClr val="7030A0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060848"/>
            <a:ext cx="8002800" cy="3497552"/>
          </a:xfrm>
        </p:spPr>
        <p:txBody>
          <a:bodyPr/>
          <a:lstStyle/>
          <a:p>
            <a:r>
              <a:rPr lang="de-CH" dirty="0" smtClean="0"/>
              <a:t>Vielfalt von biblischen Bezügen - Beispiele:</a:t>
            </a:r>
          </a:p>
          <a:p>
            <a:endParaRPr lang="de-CH" dirty="0"/>
          </a:p>
          <a:p>
            <a:r>
              <a:rPr lang="de-CH" b="1" dirty="0" smtClean="0"/>
              <a:t>Den Menschen verpflichtet: </a:t>
            </a:r>
            <a:r>
              <a:rPr lang="de-CH" dirty="0" smtClean="0"/>
              <a:t>«Wir sind Gottes Mitarbeiter.» (1. Kor. 3,9)</a:t>
            </a:r>
            <a:endParaRPr lang="de-CH" b="1" dirty="0" smtClean="0"/>
          </a:p>
          <a:p>
            <a:endParaRPr lang="de-CH" dirty="0"/>
          </a:p>
          <a:p>
            <a:r>
              <a:rPr lang="de-CH" b="1" dirty="0" smtClean="0"/>
              <a:t>Vielfältig glauben: </a:t>
            </a:r>
            <a:r>
              <a:rPr lang="de-CH" dirty="0" smtClean="0"/>
              <a:t>«Wir haben verschiedene Gaben entsprechend der Gnade, die uns gegeben ist.» (Röm. 12,4; vgl. 1. Kor. 12)</a:t>
            </a:r>
          </a:p>
          <a:p>
            <a:endParaRPr lang="de-CH" dirty="0"/>
          </a:p>
          <a:p>
            <a:r>
              <a:rPr lang="de-CH" b="1" dirty="0" smtClean="0"/>
              <a:t>Profil zeigen: </a:t>
            </a:r>
            <a:r>
              <a:rPr lang="de-CH" dirty="0" smtClean="0"/>
              <a:t>«Ich bin der Weg, die Wahrheit und das Leben; niemand kommt zum Vater, es sei denn durch mich.» (Joh. 14,6)</a:t>
            </a:r>
            <a:endParaRPr lang="de-CH" b="1" dirty="0" smtClean="0"/>
          </a:p>
          <a:p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270988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19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060848"/>
            <a:ext cx="8002800" cy="3497552"/>
          </a:xfrm>
        </p:spPr>
        <p:txBody>
          <a:bodyPr/>
          <a:lstStyle/>
          <a:p>
            <a:r>
              <a:rPr lang="de-CH" b="1" dirty="0"/>
              <a:t>Solidarisch mit den Leidenden:</a:t>
            </a:r>
            <a:r>
              <a:rPr lang="de-CH" dirty="0"/>
              <a:t> «Was ihr einem dieser meiner geringsten Brüder getan habt, das habt ihr mir getan.» (Mt. 25,40</a:t>
            </a:r>
            <a:r>
              <a:rPr lang="de-CH" dirty="0" smtClean="0"/>
              <a:t>)</a:t>
            </a:r>
          </a:p>
          <a:p>
            <a:endParaRPr lang="de-CH" b="1" dirty="0"/>
          </a:p>
          <a:p>
            <a:r>
              <a:rPr lang="de-CH" b="1" dirty="0" smtClean="0"/>
              <a:t>Bewährtes pflegen: </a:t>
            </a:r>
            <a:r>
              <a:rPr lang="de-CH" dirty="0" smtClean="0"/>
              <a:t>«Prüft alles, das Gute behaltet.» (1. Thess. 5,21)</a:t>
            </a:r>
          </a:p>
          <a:p>
            <a:endParaRPr lang="de-CH" b="1" dirty="0"/>
          </a:p>
          <a:p>
            <a:r>
              <a:rPr lang="de-CH" b="1" dirty="0" smtClean="0"/>
              <a:t>Räume öffnen: </a:t>
            </a:r>
            <a:r>
              <a:rPr lang="de-CH" dirty="0" smtClean="0"/>
              <a:t>«Du hast meine Füsse auf weiten Raum gestellt.» (Ps. 31,9)</a:t>
            </a:r>
          </a:p>
          <a:p>
            <a:endParaRPr lang="de-CH" b="1" dirty="0"/>
          </a:p>
          <a:p>
            <a:r>
              <a:rPr lang="de-CH" b="1" dirty="0" smtClean="0"/>
              <a:t>Die Welt im Blick:</a:t>
            </a:r>
            <a:r>
              <a:rPr lang="de-CH" dirty="0" smtClean="0"/>
              <a:t> «Geht nun hin und macht alle Völker zu Jüngern.» (Mt. 28,19)</a:t>
            </a:r>
            <a:endParaRPr lang="de-CH" b="1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8633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2</a:t>
            </a:fld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691679" y="1386000"/>
            <a:ext cx="6869119" cy="360000"/>
          </a:xfrm>
        </p:spPr>
        <p:txBody>
          <a:bodyPr/>
          <a:lstStyle/>
          <a:p>
            <a:endParaRPr lang="de-CH" b="0" dirty="0"/>
          </a:p>
          <a:p>
            <a:r>
              <a:rPr lang="de-CH" i="1" dirty="0" smtClean="0"/>
              <a:t>1. Die Vision</a:t>
            </a:r>
            <a:endParaRPr lang="de-CH" i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2045504"/>
            <a:ext cx="2206693" cy="611556"/>
          </a:xfrm>
          <a:prstGeom prst="rect">
            <a:avLst/>
          </a:prstGeom>
        </p:spPr>
      </p:pic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1691680" y="1916832"/>
            <a:ext cx="6891620" cy="3780000"/>
          </a:xfrm>
        </p:spPr>
        <p:txBody>
          <a:bodyPr/>
          <a:lstStyle/>
          <a:p>
            <a:r>
              <a:rPr lang="de-CH" dirty="0" smtClean="0"/>
              <a:t>            </a:t>
            </a:r>
            <a:endParaRPr lang="de-CH" dirty="0"/>
          </a:p>
          <a:p>
            <a:endParaRPr lang="de-CH" sz="1800" dirty="0" smtClean="0"/>
          </a:p>
          <a:p>
            <a:endParaRPr lang="de-CH" sz="1800" dirty="0"/>
          </a:p>
          <a:p>
            <a:r>
              <a:rPr lang="de-CH" sz="1800" b="1" dirty="0" smtClean="0"/>
              <a:t>Von </a:t>
            </a:r>
            <a:r>
              <a:rPr lang="de-CH" sz="1800" b="1" dirty="0"/>
              <a:t>Gott bewegt. Den Menschen verpflichtet. </a:t>
            </a:r>
          </a:p>
          <a:p>
            <a:r>
              <a:rPr lang="de-CH" sz="1800" dirty="0"/>
              <a:t>Auf die Bibel hören – nach den Menschen fragen. </a:t>
            </a:r>
          </a:p>
          <a:p>
            <a:r>
              <a:rPr lang="de-CH" sz="1800" dirty="0"/>
              <a:t>Vielfältig glauben – Profil zeigen. </a:t>
            </a:r>
          </a:p>
          <a:p>
            <a:r>
              <a:rPr lang="de-CH" sz="1800" dirty="0"/>
              <a:t>Offen für alle – solidarisch mit den Leidenden. </a:t>
            </a:r>
          </a:p>
          <a:p>
            <a:r>
              <a:rPr lang="de-CH" sz="1800" dirty="0"/>
              <a:t>Die Einzelnen stärken – Gemeinschaft suchen. </a:t>
            </a:r>
          </a:p>
          <a:p>
            <a:r>
              <a:rPr lang="de-CH" sz="1800" dirty="0"/>
              <a:t>Bewährtes pflegen – Räume öffnen. </a:t>
            </a:r>
          </a:p>
          <a:p>
            <a:r>
              <a:rPr lang="de-CH" sz="1800" dirty="0"/>
              <a:t>Vor Ort präsent – die Welt im Blick. </a:t>
            </a:r>
          </a:p>
          <a:p>
            <a:r>
              <a:rPr lang="de-CH" sz="1800" dirty="0"/>
              <a:t>Die Gegenwart gestalten – auf Gottes Zukunft setzen. </a:t>
            </a:r>
          </a:p>
        </p:txBody>
      </p:sp>
    </p:spTree>
    <p:extLst>
      <p:ext uri="{BB962C8B-B14F-4D97-AF65-F5344CB8AC3E}">
        <p14:creationId xmlns:p14="http://schemas.microsoft.com/office/powerpoint/2010/main" val="128571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20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557999" y="1311550"/>
            <a:ext cx="8002800" cy="43445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1187624" y="1412776"/>
            <a:ext cx="7373176" cy="4145624"/>
          </a:xfrm>
        </p:spPr>
        <p:txBody>
          <a:bodyPr/>
          <a:lstStyle/>
          <a:p>
            <a:r>
              <a:rPr lang="de-CH" dirty="0" smtClean="0"/>
              <a:t>Am Anfang und am Ende – Gott.</a:t>
            </a:r>
          </a:p>
          <a:p>
            <a:endParaRPr lang="de-CH" dirty="0"/>
          </a:p>
          <a:p>
            <a:r>
              <a:rPr lang="de-CH" b="1" dirty="0" smtClean="0"/>
              <a:t>Von Gott bewegt.</a:t>
            </a:r>
          </a:p>
          <a:p>
            <a:r>
              <a:rPr lang="de-CH" dirty="0" smtClean="0"/>
              <a:t>«Im Anfang schuf Gott  Himmel und Erde.» (Gen. 1,1)</a:t>
            </a:r>
          </a:p>
          <a:p>
            <a:r>
              <a:rPr lang="de-CH" i="1" dirty="0" smtClean="0"/>
              <a:t>→ Gott ist ein Gott, der immer neue Anfänge setzt.</a:t>
            </a:r>
          </a:p>
          <a:p>
            <a:endParaRPr lang="de-CH" i="1" dirty="0"/>
          </a:p>
          <a:p>
            <a:r>
              <a:rPr lang="de-CH" b="1" dirty="0"/>
              <a:t>Auf Gottes Zukunft setzen.</a:t>
            </a:r>
          </a:p>
          <a:p>
            <a:r>
              <a:rPr lang="de-CH" dirty="0"/>
              <a:t>«Und ich sah einen neuen Himmel und eine neue Erde.» (Offb. 21,1)</a:t>
            </a:r>
          </a:p>
          <a:p>
            <a:r>
              <a:rPr lang="de-CH" dirty="0"/>
              <a:t>«Amen, komm, Herr Jesus!» (Offb. 22,20)</a:t>
            </a:r>
          </a:p>
          <a:p>
            <a:r>
              <a:rPr lang="de-CH" i="1" dirty="0"/>
              <a:t>→ Gottes Reich ist das Ziel alles Geschaffenen.</a:t>
            </a:r>
          </a:p>
          <a:p>
            <a:endParaRPr lang="de-CH" i="1" dirty="0" smtClean="0"/>
          </a:p>
          <a:p>
            <a:endParaRPr lang="de-CH" i="1" dirty="0"/>
          </a:p>
          <a:p>
            <a:endParaRPr lang="de-CH" b="1" dirty="0" smtClean="0"/>
          </a:p>
        </p:txBody>
      </p:sp>
    </p:spTree>
    <p:extLst>
      <p:ext uri="{BB962C8B-B14F-4D97-AF65-F5344CB8AC3E}">
        <p14:creationId xmlns:p14="http://schemas.microsoft.com/office/powerpoint/2010/main" val="226750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 smtClean="0"/>
              <a:t>Oktober 2017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21</a:t>
            </a:fld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755575" y="1628800"/>
            <a:ext cx="7805223" cy="864096"/>
          </a:xfrm>
        </p:spPr>
        <p:txBody>
          <a:bodyPr/>
          <a:lstStyle/>
          <a:p>
            <a:r>
              <a:rPr lang="de-CH" dirty="0" smtClean="0"/>
              <a:t>6. «</a:t>
            </a:r>
            <a:r>
              <a:rPr lang="de-CH" dirty="0" err="1" smtClean="0"/>
              <a:t>Nüt</a:t>
            </a:r>
            <a:r>
              <a:rPr lang="de-CH" dirty="0" smtClean="0"/>
              <a:t> </a:t>
            </a:r>
            <a:r>
              <a:rPr lang="de-CH" dirty="0" err="1" smtClean="0"/>
              <a:t>Nöis</a:t>
            </a:r>
            <a:r>
              <a:rPr lang="de-CH" dirty="0" smtClean="0"/>
              <a:t> … »: </a:t>
            </a:r>
            <a:endParaRPr lang="de-CH" dirty="0"/>
          </a:p>
          <a:p>
            <a:r>
              <a:rPr lang="de-CH" dirty="0"/>
              <a:t>Abbild der Gegenwart oder Aussicht auf Zukunft?</a:t>
            </a:r>
          </a:p>
          <a:p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755576" y="3140968"/>
            <a:ext cx="7805224" cy="24174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Bekenntnis zur Volkskirche: Spannungen nicht auflösen</a:t>
            </a:r>
          </a:p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Bekenntnis zur Reformation: </a:t>
            </a:r>
            <a:r>
              <a:rPr lang="de-CH" dirty="0" smtClean="0"/>
              <a:t>Besinnung </a:t>
            </a:r>
            <a:r>
              <a:rPr lang="de-CH" dirty="0"/>
              <a:t>auf </a:t>
            </a:r>
            <a:r>
              <a:rPr lang="de-CH" dirty="0" smtClean="0"/>
              <a:t>das Fundament</a:t>
            </a:r>
            <a:endParaRPr lang="de-CH" dirty="0"/>
          </a:p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Bekenntnis zur Bibel: Am Anfang und Ende – Gott</a:t>
            </a:r>
          </a:p>
          <a:p>
            <a:endParaRPr lang="de-CH" dirty="0"/>
          </a:p>
          <a:p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75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smtClean="0"/>
              <a:t>Oktober 2017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22</a:t>
            </a:fld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755575" y="1628800"/>
            <a:ext cx="7805223" cy="1224136"/>
          </a:xfrm>
        </p:spPr>
        <p:txBody>
          <a:bodyPr/>
          <a:lstStyle/>
          <a:p>
            <a:r>
              <a:rPr lang="de-CH" dirty="0" smtClean="0"/>
              <a:t>«</a:t>
            </a:r>
            <a:r>
              <a:rPr lang="de-CH" dirty="0" err="1" smtClean="0"/>
              <a:t>Nüt</a:t>
            </a:r>
            <a:r>
              <a:rPr lang="de-CH" dirty="0" smtClean="0"/>
              <a:t> </a:t>
            </a:r>
            <a:r>
              <a:rPr lang="de-CH" dirty="0" err="1" smtClean="0"/>
              <a:t>Nöis</a:t>
            </a:r>
            <a:r>
              <a:rPr lang="de-CH" dirty="0" smtClean="0"/>
              <a:t> … »? </a:t>
            </a:r>
            <a:endParaRPr lang="de-CH" dirty="0"/>
          </a:p>
          <a:p>
            <a:endParaRPr lang="de-CH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2915816" y="3170186"/>
            <a:ext cx="5644984" cy="2388214"/>
          </a:xfrm>
        </p:spPr>
        <p:txBody>
          <a:bodyPr/>
          <a:lstStyle/>
          <a:p>
            <a:endParaRPr lang="de-CH" dirty="0"/>
          </a:p>
          <a:p>
            <a:r>
              <a:rPr lang="de-CH" b="1" i="1" dirty="0"/>
              <a:t>Visionäres an der Vision: </a:t>
            </a:r>
            <a:endParaRPr lang="de-CH" b="1" i="1" dirty="0" smtClean="0"/>
          </a:p>
          <a:p>
            <a:r>
              <a:rPr lang="de-CH" b="1" i="1" dirty="0" smtClean="0"/>
              <a:t>Geistlich-theologische </a:t>
            </a:r>
            <a:r>
              <a:rPr lang="de-CH" b="1" i="1" dirty="0"/>
              <a:t>Konzentration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826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1799999" y="1386000"/>
            <a:ext cx="6760799" cy="962880"/>
          </a:xfrm>
        </p:spPr>
        <p:txBody>
          <a:bodyPr/>
          <a:lstStyle/>
          <a:p>
            <a:r>
              <a:rPr lang="de-CH" i="1" dirty="0"/>
              <a:t>2</a:t>
            </a:r>
            <a:r>
              <a:rPr lang="de-CH" i="1" dirty="0" smtClean="0"/>
              <a:t>. Die drei Fäden in der «Vision Kirche 21»</a:t>
            </a:r>
            <a:endParaRPr lang="de-CH" i="1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2411760" y="3140968"/>
            <a:ext cx="6149040" cy="24174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rgbClr val="92D050"/>
                </a:solidFill>
              </a:rPr>
              <a:t>Der volkskirchliche Faden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rgbClr val="00B0F0"/>
                </a:solidFill>
              </a:rPr>
              <a:t>Der reformatorische Faden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>
                <a:solidFill>
                  <a:srgbClr val="7030A0"/>
                </a:solidFill>
              </a:rPr>
              <a:t>Der biblische Faden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3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1800000" y="2492896"/>
            <a:ext cx="6760800" cy="3065504"/>
          </a:xfrm>
        </p:spPr>
        <p:txBody>
          <a:bodyPr/>
          <a:lstStyle/>
          <a:p>
            <a:r>
              <a:rPr lang="de-CH" dirty="0" smtClean="0"/>
              <a:t>Unsere Kirche versteht sich als</a:t>
            </a:r>
          </a:p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Volkskirche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Kirche der Reformation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Kirche auf der Grundlage der Bibel</a:t>
            </a:r>
          </a:p>
        </p:txBody>
      </p:sp>
    </p:spTree>
    <p:extLst>
      <p:ext uri="{BB962C8B-B14F-4D97-AF65-F5344CB8AC3E}">
        <p14:creationId xmlns:p14="http://schemas.microsoft.com/office/powerpoint/2010/main" val="4735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5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>
          <a:xfrm>
            <a:off x="1979712" y="1769312"/>
            <a:ext cx="6581088" cy="360000"/>
          </a:xfrm>
        </p:spPr>
        <p:txBody>
          <a:bodyPr/>
          <a:lstStyle/>
          <a:p>
            <a:r>
              <a:rPr lang="de-CH" i="1" dirty="0">
                <a:solidFill>
                  <a:srgbClr val="92D050"/>
                </a:solidFill>
              </a:rPr>
              <a:t>3</a:t>
            </a:r>
            <a:r>
              <a:rPr lang="de-CH" i="1" dirty="0" smtClean="0">
                <a:solidFill>
                  <a:srgbClr val="92D050"/>
                </a:solidFill>
              </a:rPr>
              <a:t>. Der volkskirchliche Faden</a:t>
            </a:r>
            <a:endParaRPr lang="de-CH" i="1" dirty="0">
              <a:solidFill>
                <a:srgbClr val="92D050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1979712" y="2996952"/>
            <a:ext cx="6581088" cy="2561448"/>
          </a:xfrm>
        </p:spPr>
        <p:txBody>
          <a:bodyPr/>
          <a:lstStyle/>
          <a:p>
            <a:r>
              <a:rPr lang="de-CH" dirty="0" smtClean="0"/>
              <a:t>Was heisst eigentlich «Volkskirche»?</a:t>
            </a:r>
          </a:p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Volksnahe Kirche?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Volkstümliche Kirche?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Kirche des Volkes?</a:t>
            </a:r>
            <a:endParaRPr lang="de-CH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8663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6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420888"/>
            <a:ext cx="8002800" cy="3137512"/>
          </a:xfrm>
        </p:spPr>
        <p:txBody>
          <a:bodyPr/>
          <a:lstStyle/>
          <a:p>
            <a:r>
              <a:rPr lang="de-CH" dirty="0" smtClean="0"/>
              <a:t>«Die evangelisch-reformierte Kirche des Kantons Bern hat von ihrem Herrn den Auftrag, allem Volk in Kirche und Welt die Frohe Botschaft von Jesus Christus zu verkündigen.»</a:t>
            </a:r>
          </a:p>
          <a:p>
            <a:endParaRPr lang="de-CH" dirty="0"/>
          </a:p>
          <a:p>
            <a:r>
              <a:rPr lang="de-CH" dirty="0" smtClean="0"/>
              <a:t>(Verfassung der evangelisch-reformierten Landeskirche des Kantons Bern, Art. 2 Abs. 1)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606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Oktober 2017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7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558000" y="2420888"/>
            <a:ext cx="8002800" cy="3137512"/>
          </a:xfrm>
        </p:spPr>
        <p:txBody>
          <a:bodyPr/>
          <a:lstStyle/>
          <a:p>
            <a:r>
              <a:rPr lang="de-CH" dirty="0" smtClean="0"/>
              <a:t>«Die evangelisch-reformierte Kirche des Kantons Bern hat von ihrem Herrn den Auftrag, </a:t>
            </a:r>
            <a:r>
              <a:rPr lang="de-CH" dirty="0" smtClean="0">
                <a:solidFill>
                  <a:srgbClr val="FF0000"/>
                </a:solidFill>
              </a:rPr>
              <a:t>allem Volk in Kirche und Welt </a:t>
            </a:r>
            <a:r>
              <a:rPr lang="de-CH" dirty="0" smtClean="0"/>
              <a:t>die Frohe Botschaft von Jesus Christus zu verkündigen.»</a:t>
            </a:r>
          </a:p>
          <a:p>
            <a:endParaRPr lang="de-CH" dirty="0"/>
          </a:p>
          <a:p>
            <a:r>
              <a:rPr lang="de-CH" dirty="0" smtClean="0"/>
              <a:t>(Verfassung der evangelisch-reformierten Landeskirche des Kantons Bern, Art. 2 Abs. 1)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274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8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 i="1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1043608" y="2060848"/>
            <a:ext cx="7517192" cy="3497552"/>
          </a:xfrm>
        </p:spPr>
        <p:txBody>
          <a:bodyPr/>
          <a:lstStyle/>
          <a:p>
            <a:r>
              <a:rPr lang="de-CH" dirty="0" smtClean="0"/>
              <a:t>Spannungen in der Kirche (</a:t>
            </a:r>
            <a:r>
              <a:rPr lang="de-CH" i="1" dirty="0" smtClean="0"/>
              <a:t>jeder</a:t>
            </a:r>
            <a:r>
              <a:rPr lang="de-CH" dirty="0" smtClean="0"/>
              <a:t> Kirche)</a:t>
            </a:r>
          </a:p>
          <a:p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Punktuelle Partizipation – kontinuierliche Partizipation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Offenheit – Abgrenzung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Diffuse Vielfalt – klares Profil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Organisation – Gemeinschaft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Einzelgemeinde - Gesamtkirche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94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Oktober 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Reformierte Kirchen Bern-Jura-Solothurn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278B-6C5C-4947-AA54-E1A05CF99D77}" type="slidenum">
              <a:rPr lang="de-CH" smtClean="0"/>
              <a:pPr/>
              <a:t>9</a:t>
            </a:fld>
            <a:endParaRPr lang="de-CH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 i="1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/>
          </p:nvPr>
        </p:nvSpPr>
        <p:spPr>
          <a:xfrm>
            <a:off x="683568" y="2708920"/>
            <a:ext cx="7877232" cy="2849480"/>
          </a:xfrm>
        </p:spPr>
        <p:txBody>
          <a:bodyPr/>
          <a:lstStyle/>
          <a:p>
            <a:r>
              <a:rPr lang="de-CH" dirty="0" smtClean="0"/>
              <a:t>Volkskirche: Löst kirchliche Spannungen nicht auf, sondern lebt und gestaltet sie bewusst.</a:t>
            </a:r>
          </a:p>
          <a:p>
            <a:endParaRPr lang="de-CH" dirty="0"/>
          </a:p>
          <a:p>
            <a:endParaRPr lang="de-CH" sz="1600" dirty="0"/>
          </a:p>
          <a:p>
            <a:r>
              <a:rPr lang="de-CH" dirty="0"/>
              <a:t>→ Leitsätze als </a:t>
            </a:r>
            <a:r>
              <a:rPr lang="de-CH" i="1" dirty="0"/>
              <a:t>Spannungsfelder</a:t>
            </a:r>
            <a:r>
              <a:rPr lang="de-CH" dirty="0"/>
              <a:t> (→ vgl. «13 Spannungsfelder»):</a:t>
            </a:r>
          </a:p>
          <a:p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41554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f_Kirche_BJS_Master">
  <a:themeElements>
    <a:clrScheme name="Ref_Kirche_BJS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6383C0"/>
      </a:accent1>
      <a:accent2>
        <a:srgbClr val="6383C0"/>
      </a:accent2>
      <a:accent3>
        <a:srgbClr val="6383C0"/>
      </a:accent3>
      <a:accent4>
        <a:srgbClr val="6383C0"/>
      </a:accent4>
      <a:accent5>
        <a:srgbClr val="6383C0"/>
      </a:accent5>
      <a:accent6>
        <a:srgbClr val="6383C0"/>
      </a:accent6>
      <a:hlink>
        <a:srgbClr val="6383C0"/>
      </a:hlink>
      <a:folHlink>
        <a:srgbClr val="6383C0"/>
      </a:folHlink>
    </a:clrScheme>
    <a:fontScheme name="Ref Kirche BJ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f Kirche BJS 2">
  <a:themeElements>
    <a:clrScheme name="Ref_Kirche_BJS">
      <a:dk1>
        <a:srgbClr val="FFFFFF"/>
      </a:dk1>
      <a:lt1>
        <a:srgbClr val="FFFFFF"/>
      </a:lt1>
      <a:dk2>
        <a:srgbClr val="000000"/>
      </a:dk2>
      <a:lt2>
        <a:srgbClr val="FFFFFF"/>
      </a:lt2>
      <a:accent1>
        <a:srgbClr val="6383C0"/>
      </a:accent1>
      <a:accent2>
        <a:srgbClr val="6383C0"/>
      </a:accent2>
      <a:accent3>
        <a:srgbClr val="6383C0"/>
      </a:accent3>
      <a:accent4>
        <a:srgbClr val="6383C0"/>
      </a:accent4>
      <a:accent5>
        <a:srgbClr val="6383C0"/>
      </a:accent5>
      <a:accent6>
        <a:srgbClr val="6383C0"/>
      </a:accent6>
      <a:hlink>
        <a:srgbClr val="6383C0"/>
      </a:hlink>
      <a:folHlink>
        <a:srgbClr val="6383C0"/>
      </a:folHlink>
    </a:clrScheme>
    <a:fontScheme name="Ref Kirche BJ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Ref_Kirche_BJS_Master</Template>
  <TotalTime>0</TotalTime>
  <Words>1060</Words>
  <Application>Microsoft Office PowerPoint</Application>
  <PresentationFormat>Bildschirmpräsentation (4:3)</PresentationFormat>
  <Paragraphs>194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22</vt:i4>
      </vt:variant>
    </vt:vector>
  </HeadingPairs>
  <TitlesOfParts>
    <vt:vector size="26" baseType="lpstr">
      <vt:lpstr>Arial</vt:lpstr>
      <vt:lpstr>Calibri</vt:lpstr>
      <vt:lpstr>Ref_Kirche_BJS_Master</vt:lpstr>
      <vt:lpstr>Ref Kirche BJS 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RefBeJuSo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m_sager</dc:creator>
  <cp:lastModifiedBy>Klein Katrin</cp:lastModifiedBy>
  <cp:revision>70</cp:revision>
  <cp:lastPrinted>2017-10-18T13:41:11Z</cp:lastPrinted>
  <dcterms:created xsi:type="dcterms:W3CDTF">2014-04-02T10:05:52Z</dcterms:created>
  <dcterms:modified xsi:type="dcterms:W3CDTF">2017-10-18T13:43:09Z</dcterms:modified>
</cp:coreProperties>
</file>