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88" r:id="rId3"/>
    <p:sldId id="367" r:id="rId4"/>
    <p:sldId id="368" r:id="rId5"/>
    <p:sldId id="351" r:id="rId6"/>
    <p:sldId id="352" r:id="rId7"/>
    <p:sldId id="353" r:id="rId8"/>
    <p:sldId id="371" r:id="rId9"/>
    <p:sldId id="389" r:id="rId10"/>
    <p:sldId id="375" r:id="rId11"/>
    <p:sldId id="377" r:id="rId12"/>
    <p:sldId id="357" r:id="rId13"/>
    <p:sldId id="358" r:id="rId14"/>
    <p:sldId id="310" r:id="rId15"/>
    <p:sldId id="363" r:id="rId16"/>
    <p:sldId id="383" r:id="rId17"/>
    <p:sldId id="385" r:id="rId18"/>
    <p:sldId id="386" r:id="rId19"/>
    <p:sldId id="384" r:id="rId20"/>
    <p:sldId id="378" r:id="rId21"/>
    <p:sldId id="369" r:id="rId22"/>
    <p:sldId id="380" r:id="rId23"/>
    <p:sldId id="324" r:id="rId24"/>
  </p:sldIdLst>
  <p:sldSz cx="9144000" cy="6858000" type="screen4x3"/>
  <p:notesSz cx="68199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98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C3547-F3FE-45D0-BCD2-773A5DDC77A5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73FF-D2BC-4C80-96E5-FDF3B1E9F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4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91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9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592D-7B72-428B-B57E-FF6641B3CCA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4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49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25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8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68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38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5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7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8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78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6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59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6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592D-7B72-428B-B57E-FF6641B3CC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592D-7B72-428B-B57E-FF6641B3CC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91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0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9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en-US" sz="1400" baseline="0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02592E-F6EE-4003-B5BF-23054FE9D337}" type="slidenum">
              <a:rPr lang="de-CH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de-CH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73FF-D2BC-4C80-96E5-FDF3B1E9F7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C73-C4C5-4FF5-B129-FF62ECC33F4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3560-2FB3-4451-9492-9E9EFFD7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C73-C4C5-4FF5-B129-FF62ECC33F4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3560-2FB3-4451-9492-9E9EFFD7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9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C73-C4C5-4FF5-B129-FF62ECC33F4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3560-2FB3-4451-9492-9E9EFFD7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C73-C4C5-4FF5-B129-FF62ECC33F4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3560-2FB3-4451-9492-9E9EFFD7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1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C73-C4C5-4FF5-B129-FF62ECC33F4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3560-2FB3-4451-9492-9E9EFFD7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C73-C4C5-4FF5-B129-FF62ECC33F4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3560-2FB3-4451-9492-9E9EFFD7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9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C73-C4C5-4FF5-B129-FF62ECC33F4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3560-2FB3-4451-9492-9E9EFFD7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0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C73-C4C5-4FF5-B129-FF62ECC33F4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3560-2FB3-4451-9492-9E9EFFD7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3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C73-C4C5-4FF5-B129-FF62ECC33F4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3560-2FB3-4451-9492-9E9EFFD7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3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C73-C4C5-4FF5-B129-FF62ECC33F4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3560-2FB3-4451-9492-9E9EFFD7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0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C73-C4C5-4FF5-B129-FF62ECC33F4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3560-2FB3-4451-9492-9E9EFFD7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8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FC73-C4C5-4FF5-B129-FF62ECC33F4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3560-2FB3-4451-9492-9E9EFFD7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CAcQjRxqFQoTCNDnyZa4jckCFQKGGgodGCEDAw&amp;url=http://www.bpn.ch/index.php?id%3D51&amp;psig=AFQjCNEcaPsuXMrn5qk_0nagvfZH85Tk0A&amp;ust=144750545581259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CAcQjRxqFQoTCNDnyZa4jckCFQKGGgodGCEDAw&amp;url=http://www.bpn.ch/index.php?id%3D51&amp;psig=AFQjCNEcaPsuXMrn5qk_0nagvfZH85Tk0A&amp;ust=144750545581259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de.wikipedia.org/w/index.php?title=Datei:Marignano.jpg&amp;filetimestamp=20110618120033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sobara.wordpress.com/2010/02/09/bern/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1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gif"/><Relationship Id="rId5" Type="http://schemas.openxmlformats.org/officeDocument/2006/relationships/image" Target="../media/image22.jpeg"/><Relationship Id="rId10" Type="http://schemas.openxmlformats.org/officeDocument/2006/relationships/image" Target="../media/image27.gif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Migration und </a:t>
            </a:r>
            <a:r>
              <a:rPr lang="en-US" b="1" dirty="0" err="1" smtClean="0"/>
              <a:t>Entwicklung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Chance</a:t>
            </a:r>
            <a:r>
              <a:rPr lang="en-US" b="1" dirty="0" smtClean="0"/>
              <a:t> </a:t>
            </a:r>
            <a:r>
              <a:rPr lang="en-US" dirty="0" smtClean="0"/>
              <a:t>und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 smtClean="0"/>
              <a:t>Herausforderung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de-CH" b="1" dirty="0" smtClean="0"/>
              <a:t>Stefan Bigler</a:t>
            </a:r>
          </a:p>
          <a:p>
            <a:r>
              <a:rPr lang="de-CH" dirty="0" smtClean="0"/>
              <a:t>DEZA Globalprogramm Migration und Entwicklung</a:t>
            </a:r>
          </a:p>
          <a:p>
            <a:endParaRPr lang="de-CH" dirty="0" smtClean="0"/>
          </a:p>
          <a:p>
            <a:r>
              <a:rPr lang="en-US" dirty="0" err="1" smtClean="0"/>
              <a:t>OeME-Herbsttagung</a:t>
            </a:r>
            <a:endParaRPr lang="en-US" dirty="0" smtClean="0"/>
          </a:p>
          <a:p>
            <a:r>
              <a:rPr lang="de-CH" dirty="0" smtClean="0"/>
              <a:t>29. Oktober 2016</a:t>
            </a:r>
            <a:endParaRPr lang="en-US" dirty="0"/>
          </a:p>
        </p:txBody>
      </p:sp>
      <p:pic>
        <p:nvPicPr>
          <p:cNvPr id="23554" name="Picture 2" descr="http://www.bpn.ch/logo/02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487"/>
            <a:ext cx="2304256" cy="10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CH" sz="2400" b="1" dirty="0" smtClean="0"/>
              <a:t>«Drivers </a:t>
            </a:r>
            <a:r>
              <a:rPr lang="de-CH" sz="2400" b="1" dirty="0" err="1" smtClean="0"/>
              <a:t>of</a:t>
            </a:r>
            <a:r>
              <a:rPr lang="de-CH" sz="2400" b="1" dirty="0" smtClean="0"/>
              <a:t> Migration»</a:t>
            </a:r>
          </a:p>
          <a:p>
            <a:pPr>
              <a:buFontTx/>
              <a:buChar char="-"/>
            </a:pPr>
            <a:r>
              <a:rPr lang="de-CH" sz="2400" dirty="0" smtClean="0"/>
              <a:t>Wirtschaftliche Entwicklung</a:t>
            </a:r>
          </a:p>
          <a:p>
            <a:pPr>
              <a:buFontTx/>
              <a:buChar char="-"/>
            </a:pPr>
            <a:r>
              <a:rPr lang="de-CH" sz="2400" dirty="0" smtClean="0"/>
              <a:t>Demographische Entwicklung</a:t>
            </a:r>
          </a:p>
          <a:p>
            <a:pPr>
              <a:buFontTx/>
              <a:buChar char="-"/>
            </a:pPr>
            <a:r>
              <a:rPr lang="de-CH" sz="2400" dirty="0" smtClean="0"/>
              <a:t>Friede und Sicherheit</a:t>
            </a:r>
          </a:p>
          <a:p>
            <a:pPr>
              <a:buFontTx/>
              <a:buChar char="-"/>
            </a:pPr>
            <a:r>
              <a:rPr lang="de-CH" sz="2400" dirty="0" smtClean="0"/>
              <a:t>Klimawandel</a:t>
            </a:r>
          </a:p>
          <a:p>
            <a:pPr marL="0" indent="0">
              <a:buNone/>
            </a:pPr>
            <a:endParaRPr lang="de-CH" sz="2400" dirty="0" smtClean="0"/>
          </a:p>
          <a:p>
            <a:pPr>
              <a:buFontTx/>
              <a:buChar char="-"/>
            </a:pPr>
            <a:r>
              <a:rPr lang="de-CH" sz="2400" dirty="0" err="1" smtClean="0"/>
              <a:t>Migrationsgouvernanz</a:t>
            </a:r>
            <a:endParaRPr lang="de-CH" sz="2400" dirty="0" smtClean="0"/>
          </a:p>
          <a:p>
            <a:pPr>
              <a:buFontTx/>
              <a:buChar char="-"/>
            </a:pPr>
            <a:r>
              <a:rPr lang="de-CH" sz="2400" b="1" dirty="0" smtClean="0"/>
              <a:t>Wahrnehmung der Migration</a:t>
            </a:r>
          </a:p>
          <a:p>
            <a:pPr>
              <a:buFontTx/>
              <a:buChar char="-"/>
            </a:pPr>
            <a:endParaRPr lang="de-CH" dirty="0" smtClean="0"/>
          </a:p>
          <a:p>
            <a:endParaRPr lang="de-CH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CH" sz="2800" b="1" dirty="0">
                <a:solidFill>
                  <a:srgbClr val="0033CC"/>
                </a:solidFill>
              </a:rPr>
              <a:t>Herausforderungen</a:t>
            </a:r>
            <a:r>
              <a:rPr lang="de-CH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CH" sz="2800" b="1" dirty="0">
                <a:solidFill>
                  <a:srgbClr val="0033CC"/>
                </a:solidFill>
              </a:rPr>
              <a:t>Lösungsansätze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777686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CH" altLang="zh-TW" sz="2400" b="1" dirty="0" smtClean="0"/>
              <a:t>Ganzheitliche Ansätze</a:t>
            </a:r>
          </a:p>
          <a:p>
            <a:endParaRPr lang="de-CH" altLang="zh-TW" sz="2400" b="1" dirty="0"/>
          </a:p>
          <a:p>
            <a:r>
              <a:rPr lang="de-CH" altLang="zh-TW" sz="2400" dirty="0" smtClean="0"/>
              <a:t>Neue </a:t>
            </a:r>
            <a:r>
              <a:rPr lang="de-CH" altLang="zh-TW" sz="2400" dirty="0"/>
              <a:t>Perspektiven und Modelle sind notwendig</a:t>
            </a:r>
          </a:p>
          <a:p>
            <a:r>
              <a:rPr lang="de-CH" altLang="zh-TW" sz="2400" dirty="0" smtClean="0"/>
              <a:t>Das Ganze sehen – Zusammenhänge, Langfristigkeit</a:t>
            </a:r>
          </a:p>
          <a:p>
            <a:r>
              <a:rPr lang="de-CH" altLang="zh-TW" sz="2400" dirty="0" smtClean="0"/>
              <a:t>Demographische Entwicklung (überalterte und junge Gesellschaften, Familienplanung, Urbanisierung) </a:t>
            </a:r>
          </a:p>
          <a:p>
            <a:pPr marL="0" indent="0">
              <a:buNone/>
            </a:pPr>
            <a:endParaRPr lang="de-CH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614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de-CH" sz="2800" b="1" dirty="0" smtClean="0"/>
              <a:t>Die Direktion für Entwicklungszusammenarbeit (DEZA)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425355"/>
          </a:xfrm>
        </p:spPr>
        <p:txBody>
          <a:bodyPr>
            <a:noAutofit/>
          </a:bodyPr>
          <a:lstStyle/>
          <a:p>
            <a:r>
              <a:rPr lang="de-CH" sz="2000" dirty="0" smtClean="0"/>
              <a:t>Kompetenzzentrum des Bundes für Entwicklungszusammenarbeit</a:t>
            </a:r>
          </a:p>
          <a:p>
            <a:r>
              <a:rPr lang="de-CH" sz="2000" dirty="0"/>
              <a:t>P</a:t>
            </a:r>
            <a:r>
              <a:rPr lang="de-CH" sz="2000" dirty="0" smtClean="0"/>
              <a:t>flegt mit ca. 40 Länder und </a:t>
            </a:r>
            <a:r>
              <a:rPr lang="de-CH" sz="2000" dirty="0"/>
              <a:t>R</a:t>
            </a:r>
            <a:r>
              <a:rPr lang="de-CH" sz="2000" dirty="0" smtClean="0"/>
              <a:t>egionen eine vertiefte und längerfristige Zusammenarbeit mit einer Präsenz vor Ort</a:t>
            </a:r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  <a:p>
            <a:pPr marL="0" indent="0">
              <a:buNone/>
            </a:pPr>
            <a:endParaRPr lang="de-CH" sz="2000" dirty="0" smtClean="0"/>
          </a:p>
          <a:p>
            <a:endParaRPr lang="de-CH" sz="2000" dirty="0" smtClean="0"/>
          </a:p>
          <a:p>
            <a:r>
              <a:rPr lang="de-CH" sz="2000" dirty="0" smtClean="0"/>
              <a:t>Budget ca. 2,2 Mia CHF pro Jahr</a:t>
            </a:r>
          </a:p>
          <a:p>
            <a:r>
              <a:rPr lang="de-CH" sz="2000" dirty="0" smtClean="0"/>
              <a:t>Ca. 1700 Angestellte, davon 1350 im Ausland</a:t>
            </a: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24" y="2852935"/>
            <a:ext cx="3733375" cy="230583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2800" b="1" dirty="0" smtClean="0"/>
              <a:t>Das Thema Migration in der DEZA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6224"/>
            <a:ext cx="6639272" cy="5301208"/>
          </a:xfrm>
        </p:spPr>
        <p:txBody>
          <a:bodyPr>
            <a:normAutofit/>
          </a:bodyPr>
          <a:lstStyle/>
          <a:p>
            <a:r>
              <a:rPr lang="de-CH" sz="1800" b="1" dirty="0" smtClean="0"/>
              <a:t>Humanitäre Hilfe</a:t>
            </a:r>
          </a:p>
          <a:p>
            <a:pPr>
              <a:buNone/>
            </a:pPr>
            <a:r>
              <a:rPr lang="de-CH" sz="1800" dirty="0" smtClean="0"/>
              <a:t>	Katastrophen und Kriege</a:t>
            </a:r>
          </a:p>
          <a:p>
            <a:pPr>
              <a:buNone/>
            </a:pPr>
            <a:endParaRPr lang="de-CH" sz="1800" dirty="0" smtClean="0"/>
          </a:p>
          <a:p>
            <a:r>
              <a:rPr lang="de-CH" sz="1800" b="1" dirty="0" smtClean="0"/>
              <a:t>Beitrag an internationale Organisationen</a:t>
            </a:r>
          </a:p>
          <a:p>
            <a:pPr>
              <a:buNone/>
            </a:pPr>
            <a:r>
              <a:rPr lang="de-CH" sz="1800" dirty="0"/>
              <a:t>	</a:t>
            </a:r>
            <a:r>
              <a:rPr lang="de-CH" sz="1800" dirty="0" smtClean="0"/>
              <a:t>UNHCR, IKRK, WFP, IOM, etc.</a:t>
            </a:r>
          </a:p>
          <a:p>
            <a:pPr>
              <a:buNone/>
            </a:pPr>
            <a:endParaRPr lang="de-CH" sz="1800" dirty="0" smtClean="0"/>
          </a:p>
          <a:p>
            <a:r>
              <a:rPr lang="de-CH" sz="1800" b="1" dirty="0" smtClean="0"/>
              <a:t>«Traditionelle»  Entwicklungszusammenarbeit</a:t>
            </a:r>
            <a:br>
              <a:rPr lang="de-CH" sz="1800" b="1" dirty="0" smtClean="0"/>
            </a:br>
            <a:r>
              <a:rPr lang="de-CH" sz="1800" dirty="0" smtClean="0"/>
              <a:t>bilateral, regional, z.B. im Bereich Bildung, Landwirtschaft, etc.</a:t>
            </a:r>
          </a:p>
          <a:p>
            <a:pPr>
              <a:buNone/>
            </a:pPr>
            <a:endParaRPr lang="de-CH" sz="1800" dirty="0"/>
          </a:p>
          <a:p>
            <a:r>
              <a:rPr lang="de-CH" sz="1800" b="1" dirty="0"/>
              <a:t>Globalprogramm Migration und Entwicklung</a:t>
            </a:r>
          </a:p>
          <a:p>
            <a:pPr>
              <a:buNone/>
            </a:pPr>
            <a:endParaRPr lang="de-CH" sz="1800" i="1" dirty="0" smtClean="0"/>
          </a:p>
          <a:p>
            <a:pPr>
              <a:buNone/>
            </a:pPr>
            <a:endParaRPr lang="de-CH" sz="1800" b="1" dirty="0" smtClean="0">
              <a:sym typeface="Wingdings" pitchFamily="2" charset="2"/>
            </a:endParaRPr>
          </a:p>
        </p:txBody>
      </p:sp>
      <p:pic>
        <p:nvPicPr>
          <p:cNvPr id="4" name="Picture 10" descr="http://t2.gstatic.com/images?q=tbn:ANd9GcTIjMt21IQyL8tcFsfo2KSJ7SsvgzeNcEhK3R_W8k3LeQSXKD4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9725">
            <a:off x="5925687" y="1740803"/>
            <a:ext cx="2619375" cy="17430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637">
            <a:off x="5936711" y="4609732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2800" b="1" dirty="0"/>
              <a:t>Das Globalprogramm Migration und Entwicklung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CH" sz="2000" i="1" dirty="0" smtClean="0"/>
              <a:t>Globalprogramme DEZA</a:t>
            </a:r>
            <a:r>
              <a:rPr lang="de-CH" sz="2000" i="1" dirty="0"/>
              <a:t> </a:t>
            </a:r>
            <a:r>
              <a:rPr lang="de-CH" sz="2000" i="1" dirty="0" smtClean="0"/>
              <a:t>–  </a:t>
            </a:r>
            <a:r>
              <a:rPr lang="de-CH" sz="2000" i="1" dirty="0"/>
              <a:t>Instrument zur Antwort auf globale Herausforderungen: Klimawandel, </a:t>
            </a:r>
            <a:r>
              <a:rPr lang="de-CH" sz="2000" i="1" dirty="0" smtClean="0"/>
              <a:t>Ernährungssicherheit</a:t>
            </a:r>
            <a:r>
              <a:rPr lang="de-CH" sz="2000" i="1" dirty="0"/>
              <a:t>, Wasser, Gesundheit und Migration</a:t>
            </a:r>
          </a:p>
          <a:p>
            <a:pPr marL="0" indent="0">
              <a:buNone/>
            </a:pPr>
            <a:endParaRPr lang="de-CH" sz="2000" i="1" dirty="0"/>
          </a:p>
          <a:p>
            <a:r>
              <a:rPr lang="de-CH" sz="2000" dirty="0" smtClean="0">
                <a:sym typeface="Wingdings" pitchFamily="2" charset="2"/>
              </a:rPr>
              <a:t>Globaler </a:t>
            </a:r>
            <a:r>
              <a:rPr lang="de-CH" sz="2000" dirty="0">
                <a:sym typeface="Wingdings" pitchFamily="2" charset="2"/>
              </a:rPr>
              <a:t>Dialog (in- und ausserhalb der </a:t>
            </a:r>
            <a:r>
              <a:rPr lang="de-CH" sz="2000" dirty="0" smtClean="0">
                <a:sym typeface="Wingdings" pitchFamily="2" charset="2"/>
              </a:rPr>
              <a:t>UNO)</a:t>
            </a:r>
          </a:p>
          <a:p>
            <a:r>
              <a:rPr lang="de-CH" sz="2000" dirty="0" smtClean="0">
                <a:sym typeface="Wingdings" pitchFamily="2" charset="2"/>
              </a:rPr>
              <a:t>Arbeitsmigration „</a:t>
            </a:r>
            <a:r>
              <a:rPr lang="de-CH" sz="2000" dirty="0" err="1" smtClean="0">
                <a:sym typeface="Wingdings" pitchFamily="2" charset="2"/>
              </a:rPr>
              <a:t>Decent</a:t>
            </a:r>
            <a:r>
              <a:rPr lang="de-CH" sz="2000" dirty="0" smtClean="0">
                <a:sym typeface="Wingdings" pitchFamily="2" charset="2"/>
              </a:rPr>
              <a:t> </a:t>
            </a:r>
            <a:r>
              <a:rPr lang="de-CH" sz="2000" dirty="0" err="1">
                <a:sym typeface="Wingdings" pitchFamily="2" charset="2"/>
              </a:rPr>
              <a:t>w</a:t>
            </a:r>
            <a:r>
              <a:rPr lang="de-CH" sz="2000" dirty="0" err="1" smtClean="0">
                <a:sym typeface="Wingdings" pitchFamily="2" charset="2"/>
              </a:rPr>
              <a:t>ork</a:t>
            </a:r>
            <a:r>
              <a:rPr lang="de-CH" sz="2000" dirty="0" smtClean="0">
                <a:sym typeface="Wingdings" pitchFamily="2" charset="2"/>
              </a:rPr>
              <a:t>“</a:t>
            </a:r>
          </a:p>
          <a:p>
            <a:r>
              <a:rPr lang="de-CH" sz="2000" dirty="0" smtClean="0">
                <a:sym typeface="Wingdings" pitchFamily="2" charset="2"/>
              </a:rPr>
              <a:t>Beitrag </a:t>
            </a:r>
            <a:r>
              <a:rPr lang="de-CH" sz="2000" dirty="0">
                <a:sym typeface="Wingdings" pitchFamily="2" charset="2"/>
              </a:rPr>
              <a:t>der </a:t>
            </a:r>
            <a:r>
              <a:rPr lang="de-CH" sz="2000" dirty="0" smtClean="0">
                <a:sym typeface="Wingdings" pitchFamily="2" charset="2"/>
              </a:rPr>
              <a:t>Migranten </a:t>
            </a:r>
            <a:r>
              <a:rPr lang="de-CH" sz="2000" dirty="0">
                <a:sym typeface="Wingdings" pitchFamily="2" charset="2"/>
              </a:rPr>
              <a:t>zur Entwicklung (</a:t>
            </a:r>
            <a:r>
              <a:rPr lang="de-CH" sz="2000" dirty="0" err="1" smtClean="0">
                <a:sym typeface="Wingdings" pitchFamily="2" charset="2"/>
              </a:rPr>
              <a:t>Diasporas</a:t>
            </a:r>
            <a:r>
              <a:rPr lang="de-CH" sz="2000" dirty="0" smtClean="0">
                <a:sym typeface="Wingdings" pitchFamily="2" charset="2"/>
              </a:rPr>
              <a:t>)</a:t>
            </a:r>
          </a:p>
          <a:p>
            <a:r>
              <a:rPr lang="de-CH" sz="2000" dirty="0" smtClean="0">
                <a:sym typeface="Wingdings" pitchFamily="2" charset="2"/>
              </a:rPr>
              <a:t>Integration </a:t>
            </a:r>
            <a:r>
              <a:rPr lang="de-CH" sz="2000" dirty="0">
                <a:sym typeface="Wingdings" pitchFamily="2" charset="2"/>
              </a:rPr>
              <a:t>der Migration in </a:t>
            </a:r>
            <a:r>
              <a:rPr lang="de-CH" sz="2000" dirty="0" smtClean="0">
                <a:sym typeface="Wingdings" pitchFamily="2" charset="2"/>
              </a:rPr>
              <a:t>Entwicklungsplanung</a:t>
            </a:r>
          </a:p>
          <a:p>
            <a:r>
              <a:rPr lang="de-CH" sz="2000" dirty="0" smtClean="0">
                <a:sym typeface="Wingdings" pitchFamily="2" charset="2"/>
              </a:rPr>
              <a:t>Beitrag zu einer kohärenten Schweizer Migrationsaussenpolitik</a:t>
            </a:r>
          </a:p>
          <a:p>
            <a:r>
              <a:rPr lang="de-CH" sz="2000" dirty="0" smtClean="0">
                <a:sym typeface="Wingdings" pitchFamily="2" charset="2"/>
              </a:rPr>
              <a:t>Verknüpfung humanitärer Hilfe mit langfristigen Ansätzen der EZA</a:t>
            </a:r>
            <a:endParaRPr lang="de-CH" sz="2000" dirty="0">
              <a:sym typeface="Wingdings" pitchFamily="2" charset="2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1560" y="2780928"/>
            <a:ext cx="5112568" cy="64807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1560" y="4293096"/>
            <a:ext cx="6984776" cy="64807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 dirty="0" err="1" smtClean="0">
                <a:solidFill>
                  <a:srgbClr val="0033CC"/>
                </a:solidFill>
              </a:rPr>
              <a:t>Globale</a:t>
            </a:r>
            <a:r>
              <a:rPr lang="en-US" sz="2800" b="1" dirty="0" smtClean="0">
                <a:solidFill>
                  <a:srgbClr val="0033CC"/>
                </a:solidFill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</a:rPr>
              <a:t>Kohärenz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6" name="Picture 5" descr="http://theadvisors.com/system/files/17%20Goa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06" y="2727150"/>
            <a:ext cx="5880729" cy="2987875"/>
          </a:xfrm>
          <a:prstGeom prst="rect">
            <a:avLst/>
          </a:prstGeom>
          <a:solidFill>
            <a:srgbClr val="000000">
              <a:alpha val="32941"/>
            </a:srgbClr>
          </a:solidFill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11560" y="1916832"/>
            <a:ext cx="78488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A9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A9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A9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A9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kern="0" dirty="0" smtClean="0"/>
              <a:t>Agenda 2030 für nachhaltige Entwicklung</a:t>
            </a:r>
            <a:r>
              <a:rPr lang="de-DE" sz="2400" kern="0" dirty="0" smtClean="0"/>
              <a:t/>
            </a:r>
            <a:br>
              <a:rPr lang="de-DE" sz="2400" kern="0" dirty="0" smtClean="0"/>
            </a:br>
            <a:endParaRPr lang="de-DE" sz="2400" kern="0" dirty="0" smtClean="0"/>
          </a:p>
        </p:txBody>
      </p:sp>
      <p:sp>
        <p:nvSpPr>
          <p:cNvPr id="8" name="Oval 7"/>
          <p:cNvSpPr/>
          <p:nvPr/>
        </p:nvSpPr>
        <p:spPr>
          <a:xfrm>
            <a:off x="2338759" y="3717032"/>
            <a:ext cx="1080120" cy="100811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04546" y="4672865"/>
            <a:ext cx="1080120" cy="100811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97648" y="3692125"/>
            <a:ext cx="1080120" cy="100811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92080" y="2708920"/>
            <a:ext cx="1080120" cy="100811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93065" y="4674097"/>
            <a:ext cx="1080120" cy="100811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2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33363"/>
            <a:ext cx="7946529" cy="1077218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33CC"/>
                </a:solidFill>
              </a:rPr>
              <a:t>Migration und </a:t>
            </a:r>
            <a:r>
              <a:rPr lang="en-US" sz="2800" b="1" dirty="0" err="1" smtClean="0">
                <a:solidFill>
                  <a:srgbClr val="0033CC"/>
                </a:solidFill>
              </a:rPr>
              <a:t>nachhaltige</a:t>
            </a:r>
            <a:r>
              <a:rPr lang="en-US" sz="2800" b="1" dirty="0" smtClean="0">
                <a:solidFill>
                  <a:srgbClr val="0033CC"/>
                </a:solidFill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</a:rPr>
              <a:t>Entwicklung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678449"/>
            <a:ext cx="820891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Agenda 2030: </a:t>
            </a:r>
          </a:p>
          <a:p>
            <a:endParaRPr lang="en-US" i="1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SDG </a:t>
            </a:r>
            <a:r>
              <a:rPr lang="en-US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Deklaration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: 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“We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recognize the </a:t>
            </a:r>
            <a:r>
              <a:rPr lang="en-US" i="1" u="sng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positive contribution of migrants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for inclusive growth and sustainable development. We also recognize that international migration is a multi-dimensional reality of major relevance for the development of countries of origin, transit and destination, which requires </a:t>
            </a:r>
            <a:r>
              <a:rPr lang="en-US" i="1" u="sng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coherent and comprehensive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responses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.” </a:t>
            </a:r>
          </a:p>
          <a:p>
            <a:endParaRPr lang="de-CH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SDG 10.7 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“Facilitate </a:t>
            </a:r>
            <a:r>
              <a:rPr lang="en-US" i="1" u="sng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orderly, safe, regular and responsible migration and mobility of people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, including through the implementation of planned and well-managed migration 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policies.”</a:t>
            </a:r>
            <a:endParaRPr lang="de-CH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de-CH" sz="2800" b="1" dirty="0" smtClean="0">
                <a:solidFill>
                  <a:srgbClr val="0033CC"/>
                </a:solidFill>
              </a:rPr>
              <a:t>Kohärente Schweizer Migrationspolitik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124744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de-CH" sz="1400" b="1" dirty="0" smtClean="0"/>
          </a:p>
          <a:p>
            <a:pPr>
              <a:buFont typeface="Arial" panose="020B0604020202020204" pitchFamily="34" charset="0"/>
              <a:buNone/>
            </a:pPr>
            <a:endParaRPr lang="de-CH" sz="2000" b="1" dirty="0" smtClean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de-CH" sz="2000" b="1" dirty="0" smtClean="0">
                <a:sym typeface="Wingdings" pitchFamily="2" charset="2"/>
              </a:rPr>
              <a:t>Muss </a:t>
            </a:r>
            <a:r>
              <a:rPr lang="de-CH" sz="2000" b="1" dirty="0" smtClean="0"/>
              <a:t>Antworten in den folgenden Bereichen geben:</a:t>
            </a:r>
          </a:p>
          <a:p>
            <a:pPr>
              <a:buFont typeface="Arial" panose="020B0604020202020204" pitchFamily="34" charset="0"/>
              <a:buNone/>
            </a:pPr>
            <a:endParaRPr lang="de-CH" sz="2000" b="1" dirty="0" smtClean="0"/>
          </a:p>
          <a:p>
            <a:r>
              <a:rPr lang="de-CH" sz="2000" dirty="0" smtClean="0"/>
              <a:t>Integration / Reintegration</a:t>
            </a:r>
          </a:p>
          <a:p>
            <a:r>
              <a:rPr lang="de-CH" sz="2000" dirty="0" smtClean="0"/>
              <a:t>Arbeitsmarkt und Migration</a:t>
            </a:r>
          </a:p>
          <a:p>
            <a:r>
              <a:rPr lang="de-CH" sz="2000" dirty="0" err="1" smtClean="0"/>
              <a:t>Diasporas</a:t>
            </a:r>
            <a:r>
              <a:rPr lang="de-CH" sz="2000" dirty="0" smtClean="0"/>
              <a:t> und ihr Beitrag zur Entwicklung</a:t>
            </a:r>
          </a:p>
          <a:p>
            <a:r>
              <a:rPr lang="de-CH" sz="2000" dirty="0" smtClean="0"/>
              <a:t>Schutz (Flüchtlinge, IDPs, Menschenhandel)</a:t>
            </a:r>
          </a:p>
          <a:p>
            <a:r>
              <a:rPr lang="de-CH" sz="2000" dirty="0" smtClean="0"/>
              <a:t>Internationale / regionale Vernetzung</a:t>
            </a:r>
          </a:p>
          <a:p>
            <a:r>
              <a:rPr lang="de-CH" sz="2000" dirty="0" err="1" smtClean="0"/>
              <a:t>Gouvernanz</a:t>
            </a:r>
            <a:r>
              <a:rPr lang="de-CH" sz="2000" dirty="0" smtClean="0"/>
              <a:t> / Management</a:t>
            </a:r>
          </a:p>
          <a:p>
            <a:endParaRPr lang="de-CH" sz="2000" dirty="0" smtClean="0"/>
          </a:p>
        </p:txBody>
      </p:sp>
    </p:spTree>
    <p:extLst>
      <p:ext uri="{BB962C8B-B14F-4D97-AF65-F5344CB8AC3E}">
        <p14:creationId xmlns:p14="http://schemas.microsoft.com/office/powerpoint/2010/main" val="7530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CH" sz="2800" b="1" dirty="0">
                <a:solidFill>
                  <a:srgbClr val="0033CC"/>
                </a:solidFill>
              </a:rPr>
              <a:t>Der </a:t>
            </a:r>
            <a:r>
              <a:rPr lang="de-CH" sz="2800" b="1" dirty="0" err="1">
                <a:solidFill>
                  <a:srgbClr val="0033CC"/>
                </a:solidFill>
              </a:rPr>
              <a:t>WoGA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40768"/>
            <a:ext cx="8229600" cy="50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CH" sz="2000" b="1" dirty="0" smtClean="0"/>
              <a:t>Der „</a:t>
            </a:r>
            <a:r>
              <a:rPr lang="de-CH" sz="2000" b="1" dirty="0" err="1" smtClean="0"/>
              <a:t>Whole</a:t>
            </a:r>
            <a:r>
              <a:rPr lang="de-CH" sz="2000" b="1" dirty="0" smtClean="0"/>
              <a:t> of Government Approach“ </a:t>
            </a:r>
          </a:p>
          <a:p>
            <a:pPr>
              <a:buNone/>
            </a:pPr>
            <a:endParaRPr lang="de-CH" sz="2000" b="1" dirty="0" smtClean="0"/>
          </a:p>
          <a:p>
            <a:pPr>
              <a:buNone/>
            </a:pPr>
            <a:endParaRPr lang="de-CH" sz="2000" b="1" dirty="0" smtClean="0"/>
          </a:p>
          <a:p>
            <a:r>
              <a:rPr lang="de-CH" sz="2000" dirty="0" err="1"/>
              <a:t>Interdepartementale</a:t>
            </a:r>
            <a:r>
              <a:rPr lang="de-CH" sz="2000" dirty="0"/>
              <a:t> Koordination (IMZ-Struktur</a:t>
            </a:r>
            <a:r>
              <a:rPr lang="de-CH" sz="2000" dirty="0" smtClean="0"/>
              <a:t>)</a:t>
            </a:r>
          </a:p>
          <a:p>
            <a:pPr marL="0" indent="0">
              <a:buNone/>
            </a:pPr>
            <a:endParaRPr lang="de-CH" sz="2000" dirty="0"/>
          </a:p>
          <a:p>
            <a:r>
              <a:rPr lang="de-CH" sz="2000" dirty="0" smtClean="0"/>
              <a:t>Berücksichtigt innenpolitische und aussenpolitische Ziele der Schweiz</a:t>
            </a:r>
          </a:p>
          <a:p>
            <a:pPr marL="0" indent="0">
              <a:buNone/>
            </a:pPr>
            <a:endParaRPr lang="de-CH" sz="2000" dirty="0" smtClean="0"/>
          </a:p>
          <a:p>
            <a:r>
              <a:rPr lang="de-CH" sz="2000" dirty="0" smtClean="0"/>
              <a:t>Migrationspartnerschaften</a:t>
            </a:r>
          </a:p>
        </p:txBody>
      </p:sp>
    </p:spTree>
    <p:extLst>
      <p:ext uri="{BB962C8B-B14F-4D97-AF65-F5344CB8AC3E}">
        <p14:creationId xmlns:p14="http://schemas.microsoft.com/office/powerpoint/2010/main" val="19409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33456" cy="1143000"/>
          </a:xfrm>
        </p:spPr>
        <p:txBody>
          <a:bodyPr>
            <a:normAutofit/>
          </a:bodyPr>
          <a:lstStyle/>
          <a:p>
            <a:pPr algn="r"/>
            <a:r>
              <a:rPr lang="de-DE" sz="2400" b="1" dirty="0">
                <a:solidFill>
                  <a:srgbClr val="0033CC"/>
                </a:solidFill>
              </a:rPr>
              <a:t>Botschaft über die internationale Zusammenarbeit der Schweiz 2017–2020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916832"/>
            <a:ext cx="8208912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Beitrag der Migration an die nachhaltige Entwicklung </a:t>
            </a:r>
            <a:r>
              <a:rPr lang="de-CH" b="1" dirty="0" smtClean="0"/>
              <a:t>stärken</a:t>
            </a:r>
          </a:p>
          <a:p>
            <a:pPr lvl="1"/>
            <a:r>
              <a:rPr lang="de-DE" dirty="0" smtClean="0"/>
              <a:t>Beispiel: Projekt </a:t>
            </a:r>
            <a:r>
              <a:rPr lang="de-DE" dirty="0"/>
              <a:t>zur Minderung der </a:t>
            </a:r>
            <a:r>
              <a:rPr lang="de-DE" dirty="0" smtClean="0"/>
              <a:t>Menschenrechtsverletzungen </a:t>
            </a:r>
            <a:r>
              <a:rPr lang="de-DE" dirty="0"/>
              <a:t>sowie der finanziellen Ausbeutung von </a:t>
            </a:r>
            <a:r>
              <a:rPr lang="de-DE" dirty="0" err="1"/>
              <a:t>ArbeitsmigrantInnen</a:t>
            </a:r>
            <a:r>
              <a:rPr lang="de-DE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Schutz von Flüchtlingen und </a:t>
            </a:r>
            <a:r>
              <a:rPr lang="de-CH" b="1" dirty="0" err="1"/>
              <a:t>MigrantInnen</a:t>
            </a:r>
            <a:r>
              <a:rPr lang="de-CH" b="1" dirty="0"/>
              <a:t> vor </a:t>
            </a:r>
            <a:r>
              <a:rPr lang="de-CH" b="1" dirty="0" smtClean="0"/>
              <a:t>Ort</a:t>
            </a:r>
          </a:p>
          <a:p>
            <a:pPr lvl="1"/>
            <a:r>
              <a:rPr lang="de-DE" dirty="0" smtClean="0"/>
              <a:t>Beispiel Libanon/Jordanien: Sanierung </a:t>
            </a:r>
            <a:r>
              <a:rPr lang="de-DE" dirty="0"/>
              <a:t>von Schulen in Jordanien und im Libanon zugunsten der Flüchtlingskinder und der Kinder der lokalen Bevölkerung </a:t>
            </a:r>
            <a:r>
              <a:rPr lang="de-DE" dirty="0" smtClean="0"/>
              <a:t>.</a:t>
            </a:r>
          </a:p>
          <a:p>
            <a:pPr lvl="1"/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 smtClean="0"/>
              <a:t>Ursachen von Flucht und Migration angehen</a:t>
            </a:r>
          </a:p>
          <a:p>
            <a:pPr lvl="1">
              <a:spcAft>
                <a:spcPts val="600"/>
              </a:spcAft>
            </a:pPr>
            <a:r>
              <a:rPr lang="de-CH" dirty="0" smtClean="0"/>
              <a:t>Beispiel </a:t>
            </a:r>
            <a:r>
              <a:rPr lang="de-CH" dirty="0"/>
              <a:t>bewaffneter </a:t>
            </a:r>
            <a:r>
              <a:rPr lang="de-CH" dirty="0" smtClean="0"/>
              <a:t>Konflikt: Die </a:t>
            </a:r>
            <a:r>
              <a:rPr lang="de-CH" dirty="0"/>
              <a:t>Schweiz unterstützt das Mandat des UNO-Sonderbeauftragten für den Syrien-Konflikt </a:t>
            </a:r>
            <a:r>
              <a:rPr lang="de-CH" dirty="0" err="1"/>
              <a:t>Staffan</a:t>
            </a:r>
            <a:r>
              <a:rPr lang="de-CH" dirty="0"/>
              <a:t> de </a:t>
            </a:r>
            <a:r>
              <a:rPr lang="de-CH" dirty="0" err="1" smtClean="0"/>
              <a:t>Mistura</a:t>
            </a:r>
            <a:endParaRPr lang="de-CH" dirty="0" smtClean="0"/>
          </a:p>
          <a:p>
            <a:pPr lvl="1">
              <a:spcAft>
                <a:spcPts val="600"/>
              </a:spcAft>
            </a:pPr>
            <a:r>
              <a:rPr lang="de-CH" dirty="0" smtClean="0"/>
              <a:t>Bespiel Perspektivenlosigkeit: Weiterbildungsprogramm </a:t>
            </a:r>
            <a:r>
              <a:rPr lang="de-CH" dirty="0"/>
              <a:t>von </a:t>
            </a:r>
            <a:r>
              <a:rPr lang="de-CH" dirty="0" smtClean="0"/>
              <a:t>Universitätsabsolventen </a:t>
            </a:r>
            <a:r>
              <a:rPr lang="de-CH" dirty="0"/>
              <a:t>in Tunesien mit dem Ziel die Jugendarbeitslosigkeit zu </a:t>
            </a:r>
            <a:r>
              <a:rPr lang="de-CH" dirty="0" smtClean="0"/>
              <a:t>senken</a:t>
            </a:r>
            <a:endParaRPr lang="de-CH" b="1" dirty="0"/>
          </a:p>
          <a:p>
            <a:endParaRPr lang="de-DE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endParaRPr lang="de-DE" b="1" u="sng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062540" cy="21602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CH" sz="2400" b="1" dirty="0">
                <a:latin typeface="Calibri" panose="020F0502020204030204" pitchFamily="34" charset="0"/>
              </a:rPr>
              <a:t>E</a:t>
            </a:r>
            <a:r>
              <a:rPr lang="de-CH" sz="2400" b="1" dirty="0" smtClean="0">
                <a:latin typeface="Calibri" panose="020F0502020204030204" pitchFamily="34" charset="0"/>
              </a:rPr>
              <a:t>ine </a:t>
            </a:r>
            <a:r>
              <a:rPr lang="de-CH" sz="2400" b="1" dirty="0">
                <a:latin typeface="Calibri" panose="020F0502020204030204" pitchFamily="34" charset="0"/>
              </a:rPr>
              <a:t>Strategie zur Verbesserung seiner </a:t>
            </a:r>
            <a:r>
              <a:rPr lang="de-CH" sz="2400" b="1" dirty="0" smtClean="0">
                <a:latin typeface="Calibri" panose="020F0502020204030204" pitchFamily="34" charset="0"/>
              </a:rPr>
              <a:t>Lebenssituation</a:t>
            </a:r>
          </a:p>
          <a:p>
            <a:pPr>
              <a:defRPr/>
            </a:pPr>
            <a:endParaRPr lang="en-US" sz="800" b="1" dirty="0">
              <a:latin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“Migration is the original strategy for people seeking to escape poverty, mitigate risk, and build a better life. It has been with us since the dawn  of mankind, and its economic impact today is massive.”</a:t>
            </a:r>
          </a:p>
          <a:p>
            <a:pPr lvl="1" algn="r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fr-CH" altLang="en-US" sz="1200" b="1" dirty="0" smtClean="0">
                <a:latin typeface="Calibri" panose="020F0502020204030204" pitchFamily="34" charset="0"/>
              </a:rPr>
              <a:t>Peter </a:t>
            </a:r>
            <a:r>
              <a:rPr lang="fr-CH" altLang="en-US" sz="1200" b="1" dirty="0">
                <a:latin typeface="Calibri" panose="020F0502020204030204" pitchFamily="34" charset="0"/>
              </a:rPr>
              <a:t>Sutherland</a:t>
            </a:r>
          </a:p>
          <a:p>
            <a:pPr lvl="1" algn="r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fr-CH" altLang="en-US" sz="1200" dirty="0" err="1">
                <a:latin typeface="Calibri" panose="020F0502020204030204" pitchFamily="34" charset="0"/>
              </a:rPr>
              <a:t>Special</a:t>
            </a:r>
            <a:r>
              <a:rPr lang="fr-CH" altLang="en-US" sz="1200" dirty="0">
                <a:latin typeface="Calibri" panose="020F0502020204030204" pitchFamily="34" charset="0"/>
              </a:rPr>
              <a:t> </a:t>
            </a:r>
            <a:r>
              <a:rPr lang="fr-CH" altLang="en-US" sz="1200" dirty="0" err="1">
                <a:latin typeface="Calibri" panose="020F0502020204030204" pitchFamily="34" charset="0"/>
              </a:rPr>
              <a:t>Representative</a:t>
            </a:r>
            <a:r>
              <a:rPr lang="fr-CH" altLang="en-US" sz="1200" dirty="0">
                <a:latin typeface="Calibri" panose="020F0502020204030204" pitchFamily="34" charset="0"/>
              </a:rPr>
              <a:t> of the UN </a:t>
            </a:r>
            <a:r>
              <a:rPr lang="fr-CH" altLang="en-US" sz="1200" dirty="0" err="1">
                <a:latin typeface="Calibri" panose="020F0502020204030204" pitchFamily="34" charset="0"/>
              </a:rPr>
              <a:t>Secretary</a:t>
            </a:r>
            <a:r>
              <a:rPr lang="fr-CH" altLang="en-US" sz="1200" dirty="0">
                <a:latin typeface="Calibri" panose="020F0502020204030204" pitchFamily="34" charset="0"/>
              </a:rPr>
              <a:t> General for international </a:t>
            </a:r>
            <a:r>
              <a:rPr lang="fr-CH" altLang="en-US" sz="1200" dirty="0" smtClean="0">
                <a:latin typeface="Calibri" panose="020F0502020204030204" pitchFamily="34" charset="0"/>
              </a:rPr>
              <a:t>Migration</a:t>
            </a:r>
          </a:p>
          <a:p>
            <a:pPr marL="0" indent="0">
              <a:buNone/>
            </a:pPr>
            <a:endParaRPr lang="de-CH" sz="22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eaLnBrk="1" hangingPunct="1">
              <a:buClrTx/>
              <a:buFontTx/>
              <a:buNone/>
              <a:defRPr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i="1" dirty="0"/>
          </a:p>
          <a:p>
            <a:pPr>
              <a:defRPr/>
            </a:pPr>
            <a:endParaRPr lang="en-US" sz="2400" i="1" dirty="0"/>
          </a:p>
          <a:p>
            <a:pPr>
              <a:defRPr/>
            </a:pPr>
            <a:endParaRPr lang="fr-CH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de-DE" sz="2800" b="1" dirty="0">
                <a:solidFill>
                  <a:srgbClr val="0033CC"/>
                </a:solidFill>
              </a:rPr>
              <a:t>Was ist eigentlich ...  Migration?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2716222" cy="253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13916" y="3933056"/>
            <a:ext cx="3886076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buFont typeface="Wingdings" pitchFamily="2" charset="2"/>
              <a:buNone/>
              <a:defRPr/>
            </a:pPr>
            <a:endParaRPr lang="fr-CH" altLang="en-US" sz="2000" dirty="0" smtClean="0">
              <a:latin typeface="Calibri" panose="020F0502020204030204" pitchFamily="34" charset="0"/>
            </a:endParaRPr>
          </a:p>
          <a:p>
            <a:r>
              <a:rPr lang="de-CH" sz="2400" b="1" dirty="0" smtClean="0">
                <a:latin typeface="Calibri" panose="020F0502020204030204" pitchFamily="34" charset="0"/>
              </a:rPr>
              <a:t>Eine Investition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200" dirty="0" smtClean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altLang="en-US" sz="2000" dirty="0" smtClean="0">
              <a:latin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en-US" altLang="en-US" sz="2000" dirty="0" smtClean="0">
              <a:latin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i="1" dirty="0" smtClean="0"/>
          </a:p>
          <a:p>
            <a:pPr>
              <a:defRPr/>
            </a:pPr>
            <a:endParaRPr lang="en-US" sz="2400" i="1" dirty="0" smtClean="0"/>
          </a:p>
          <a:p>
            <a:pPr>
              <a:defRPr/>
            </a:pPr>
            <a:endParaRPr lang="fr-CH" dirty="0"/>
          </a:p>
        </p:txBody>
      </p:sp>
      <p:sp>
        <p:nvSpPr>
          <p:cNvPr id="13" name="TextBox 12"/>
          <p:cNvSpPr txBox="1"/>
          <p:nvPr/>
        </p:nvSpPr>
        <p:spPr>
          <a:xfrm rot="19961967">
            <a:off x="4370066" y="5021126"/>
            <a:ext cx="3984185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3600" b="1" dirty="0" smtClean="0"/>
              <a:t>Ernte in 20 Jahren!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846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CH" sz="2800" b="1" dirty="0" smtClean="0">
                <a:solidFill>
                  <a:srgbClr val="0033CC"/>
                </a:solidFill>
              </a:rPr>
              <a:t>Strategische Konditionalität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CH" sz="2000" b="1" dirty="0" smtClean="0"/>
              <a:t>Die Frage der Konditionalität</a:t>
            </a:r>
            <a:endParaRPr lang="de-CH" sz="2000" dirty="0" smtClean="0"/>
          </a:p>
          <a:p>
            <a:pPr>
              <a:buFontTx/>
              <a:buChar char="-"/>
            </a:pPr>
            <a:r>
              <a:rPr lang="de-CH" sz="2000" dirty="0" smtClean="0"/>
              <a:t>Entwicklungszusammenarbeit soll Migration verhindern </a:t>
            </a:r>
          </a:p>
          <a:p>
            <a:pPr>
              <a:buFontTx/>
              <a:buChar char="-"/>
            </a:pPr>
            <a:r>
              <a:rPr lang="de-CH" sz="2000" dirty="0" smtClean="0"/>
              <a:t>Forderung, die Entwicklungshilfe zu streichen, wenn abgewiesene Asylsuchende nicht zurückgeschafft werden können.</a:t>
            </a:r>
          </a:p>
          <a:p>
            <a:pPr>
              <a:buFontTx/>
              <a:buChar char="-"/>
            </a:pPr>
            <a:endParaRPr lang="de-CH" sz="2000" dirty="0" smtClean="0"/>
          </a:p>
          <a:p>
            <a:pPr>
              <a:buFontTx/>
              <a:buChar char="-"/>
            </a:pPr>
            <a:endParaRPr lang="de-CH" sz="2000" dirty="0" smtClean="0"/>
          </a:p>
          <a:p>
            <a:pPr>
              <a:buNone/>
            </a:pPr>
            <a:r>
              <a:rPr lang="de-CH" sz="2000" b="1" dirty="0" smtClean="0">
                <a:sym typeface="Wingdings" pitchFamily="2" charset="2"/>
              </a:rPr>
              <a:t>Botschaft der internationalen </a:t>
            </a:r>
            <a:r>
              <a:rPr lang="de-CH" sz="2000" b="1" dirty="0">
                <a:sym typeface="Wingdings" pitchFamily="2" charset="2"/>
              </a:rPr>
              <a:t>Z</a:t>
            </a:r>
            <a:r>
              <a:rPr lang="de-CH" sz="2000" b="1" dirty="0" smtClean="0">
                <a:sym typeface="Wingdings" pitchFamily="2" charset="2"/>
              </a:rPr>
              <a:t>usammenarbeit 2017 – 2020</a:t>
            </a:r>
          </a:p>
          <a:p>
            <a:pPr>
              <a:buNone/>
            </a:pPr>
            <a:r>
              <a:rPr lang="de-CH" sz="2000" i="1" dirty="0" smtClean="0"/>
              <a:t>	</a:t>
            </a:r>
            <a:r>
              <a:rPr lang="de-CH" sz="2000" dirty="0" smtClean="0"/>
              <a:t>Die </a:t>
            </a:r>
            <a:r>
              <a:rPr lang="de-CH" sz="2000" dirty="0"/>
              <a:t>internationale Zusammenarbeit und die </a:t>
            </a:r>
            <a:r>
              <a:rPr lang="de-CH" sz="2000" dirty="0" smtClean="0"/>
              <a:t>Migrationspolitik werden </a:t>
            </a:r>
            <a:r>
              <a:rPr lang="de-CH" sz="2000" dirty="0"/>
              <a:t>dort, wo es im Interesse der Schweiz ist, strategisch miteinander verknüpft, indem Konflikt- und Migrationsursachen bearbeitet werden. Der Abschluss von Abkommen und Partnerschaften im Migrationsbereich wird vorangetrieben</a:t>
            </a:r>
            <a:r>
              <a:rPr lang="de-CH" sz="2000" dirty="0" smtClean="0"/>
              <a:t>.</a:t>
            </a:r>
            <a:endParaRPr lang="de-CH" sz="2000" b="1" dirty="0" smtClean="0">
              <a:sym typeface="Wingdings" pitchFamily="2" charset="2"/>
            </a:endParaRPr>
          </a:p>
          <a:p>
            <a:pPr>
              <a:buNone/>
            </a:pPr>
            <a:endParaRPr lang="de-CH" i="1" dirty="0" smtClean="0"/>
          </a:p>
          <a:p>
            <a:pPr>
              <a:buFontTx/>
              <a:buChar char="-"/>
            </a:pPr>
            <a:endParaRPr lang="de-CH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9" y="57010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de-CH" sz="2200" b="1" dirty="0" smtClean="0"/>
              <a:t>Der Migration </a:t>
            </a:r>
            <a:r>
              <a:rPr lang="de-CH" sz="2200" b="1" dirty="0" err="1" smtClean="0"/>
              <a:t>Hump</a:t>
            </a:r>
            <a:r>
              <a:rPr lang="de-CH" sz="2200" b="1" dirty="0" smtClean="0"/>
              <a:t/>
            </a:r>
            <a:br>
              <a:rPr lang="de-CH" sz="2200" b="1" dirty="0" smtClean="0"/>
            </a:br>
            <a:r>
              <a:rPr lang="de-CH" sz="2000" b="1" dirty="0" smtClean="0"/>
              <a:t>Wirtschaftlicher Aufschwung erweitert die Handlungsoptionen der Menschen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108958" y="3645024"/>
            <a:ext cx="14269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err="1" smtClean="0"/>
              <a:t>Nach</a:t>
            </a:r>
            <a:r>
              <a:rPr lang="en-US" sz="1100" i="1" dirty="0" smtClean="0"/>
              <a:t>: </a:t>
            </a:r>
            <a:r>
              <a:rPr lang="en-US" sz="1100" dirty="0" smtClean="0"/>
              <a:t>de </a:t>
            </a:r>
            <a:r>
              <a:rPr lang="en-US" sz="1100" dirty="0"/>
              <a:t>Haas, 2009.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873" y="552916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Armut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>
                <a:sym typeface="Wingdings" panose="05000000000000000000" pitchFamily="2" charset="2"/>
              </a:rPr>
              <a:t>k</a:t>
            </a:r>
            <a:r>
              <a:rPr lang="de-CH" dirty="0" smtClean="0"/>
              <a:t>aum Arbeit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Niemand kann sich Emigration leisten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1683" y="5566406"/>
            <a:ext cx="2852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Wirtschaft. Entwicklung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Schafft Arbeitsplätze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Einige nutzen Wohlstand zur Emigration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276339"/>
            <a:ext cx="3008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Allgemeiner Wohlstand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Vollbeschäftigung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Wenige emigrieren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Benötigte Arbeitskräfte ziehen zu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9552" y="4437112"/>
            <a:ext cx="108012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29116" y="4382123"/>
            <a:ext cx="1512168" cy="8548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84074" y="4230380"/>
            <a:ext cx="2132342" cy="10850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971600" y="4858190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019803" y="4503653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3571830" y="4563811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387502" y="4840932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310725" y="4734216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6372200" y="4581128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7741183" y="4958135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804248" y="4760870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7401931" y="4308956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7626883" y="4440514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7250245" y="4695369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7193095" y="4515349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6409055" y="4840932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1391364" y="4752375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1128116" y="4677066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611560" y="4646907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832633" y="4658585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761173" y="4849561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3673252" y="4909614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3969290" y="4715735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660232" y="4446503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4083590" y="4873838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8388424" y="5008206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4178840" y="4515349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1180334" y="4864463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4599744" y="4752375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3764040" y="4486126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7906022" y="4772885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3539902" y="4993332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4474069" y="4584496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3731189" y="4718003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969290" y="4458199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4140740" y="5061650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4874890" y="5126229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8020322" y="4580357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7522266" y="4641327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6964495" y="4346336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7344781" y="4956839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6652950" y="4966764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7024720" y="4764256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3863798" y="5381647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3003602" y="4403337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6545932" y="4628329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6069774" y="4457772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8259266" y="4317585"/>
            <a:ext cx="114300" cy="1143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endCxn id="53" idx="5"/>
          </p:cNvCxnSpPr>
          <p:nvPr/>
        </p:nvCxnSpPr>
        <p:spPr>
          <a:xfrm flipH="1" flipV="1">
            <a:off x="3101163" y="4515629"/>
            <a:ext cx="400638" cy="2023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8057864" y="4923969"/>
            <a:ext cx="315702" cy="8075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80" idx="5"/>
          </p:cNvCxnSpPr>
          <p:nvPr/>
        </p:nvCxnSpPr>
        <p:spPr>
          <a:xfrm flipH="1" flipV="1">
            <a:off x="6445437" y="4171786"/>
            <a:ext cx="395812" cy="1924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92180" y="4525383"/>
            <a:ext cx="360040" cy="357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855483" y="4394925"/>
            <a:ext cx="404762" cy="12905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52" idx="0"/>
          </p:cNvCxnSpPr>
          <p:nvPr/>
        </p:nvCxnSpPr>
        <p:spPr>
          <a:xfrm flipH="1">
            <a:off x="3920948" y="4978763"/>
            <a:ext cx="64252" cy="402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425025" y="4993332"/>
            <a:ext cx="466234" cy="1507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owchart: Connector 78"/>
          <p:cNvSpPr/>
          <p:nvPr/>
        </p:nvSpPr>
        <p:spPr>
          <a:xfrm>
            <a:off x="7078795" y="5073985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6347876" y="4059494"/>
            <a:ext cx="114300" cy="1315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280566" y="1863531"/>
            <a:ext cx="6515789" cy="1565469"/>
          </a:xfrm>
          <a:custGeom>
            <a:avLst/>
            <a:gdLst>
              <a:gd name="connsiteX0" fmla="*/ 0 w 6098959"/>
              <a:gd name="connsiteY0" fmla="*/ 1129044 h 1129044"/>
              <a:gd name="connsiteX1" fmla="*/ 2556769 w 6098959"/>
              <a:gd name="connsiteY1" fmla="*/ 1580 h 1129044"/>
              <a:gd name="connsiteX2" fmla="*/ 6098959 w 6098959"/>
              <a:gd name="connsiteY2" fmla="*/ 862714 h 1129044"/>
              <a:gd name="connsiteX3" fmla="*/ 6098959 w 6098959"/>
              <a:gd name="connsiteY3" fmla="*/ 862714 h 1129044"/>
              <a:gd name="connsiteX4" fmla="*/ 6098959 w 6098959"/>
              <a:gd name="connsiteY4" fmla="*/ 880469 h 1129044"/>
              <a:gd name="connsiteX0" fmla="*/ 0 w 6098959"/>
              <a:gd name="connsiteY0" fmla="*/ 1119451 h 1119451"/>
              <a:gd name="connsiteX1" fmla="*/ 3548276 w 6098959"/>
              <a:gd name="connsiteY1" fmla="*/ 1597 h 1119451"/>
              <a:gd name="connsiteX2" fmla="*/ 6098959 w 6098959"/>
              <a:gd name="connsiteY2" fmla="*/ 853121 h 1119451"/>
              <a:gd name="connsiteX3" fmla="*/ 6098959 w 6098959"/>
              <a:gd name="connsiteY3" fmla="*/ 853121 h 1119451"/>
              <a:gd name="connsiteX4" fmla="*/ 6098959 w 6098959"/>
              <a:gd name="connsiteY4" fmla="*/ 870876 h 1119451"/>
              <a:gd name="connsiteX0" fmla="*/ 0 w 6098959"/>
              <a:gd name="connsiteY0" fmla="*/ 1123817 h 1123817"/>
              <a:gd name="connsiteX1" fmla="*/ 1513911 w 6098959"/>
              <a:gd name="connsiteY1" fmla="*/ 510879 h 1123817"/>
              <a:gd name="connsiteX2" fmla="*/ 3548276 w 6098959"/>
              <a:gd name="connsiteY2" fmla="*/ 5963 h 1123817"/>
              <a:gd name="connsiteX3" fmla="*/ 6098959 w 6098959"/>
              <a:gd name="connsiteY3" fmla="*/ 857487 h 1123817"/>
              <a:gd name="connsiteX4" fmla="*/ 6098959 w 6098959"/>
              <a:gd name="connsiteY4" fmla="*/ 857487 h 1123817"/>
              <a:gd name="connsiteX5" fmla="*/ 6098959 w 6098959"/>
              <a:gd name="connsiteY5" fmla="*/ 875242 h 1123817"/>
              <a:gd name="connsiteX0" fmla="*/ 0 w 6098959"/>
              <a:gd name="connsiteY0" fmla="*/ 1123110 h 1123110"/>
              <a:gd name="connsiteX1" fmla="*/ 776517 w 6098959"/>
              <a:gd name="connsiteY1" fmla="*/ 833037 h 1123110"/>
              <a:gd name="connsiteX2" fmla="*/ 1513911 w 6098959"/>
              <a:gd name="connsiteY2" fmla="*/ 510172 h 1123110"/>
              <a:gd name="connsiteX3" fmla="*/ 3548276 w 6098959"/>
              <a:gd name="connsiteY3" fmla="*/ 5256 h 1123110"/>
              <a:gd name="connsiteX4" fmla="*/ 6098959 w 6098959"/>
              <a:gd name="connsiteY4" fmla="*/ 856780 h 1123110"/>
              <a:gd name="connsiteX5" fmla="*/ 6098959 w 6098959"/>
              <a:gd name="connsiteY5" fmla="*/ 856780 h 1123110"/>
              <a:gd name="connsiteX6" fmla="*/ 6098959 w 6098959"/>
              <a:gd name="connsiteY6" fmla="*/ 874535 h 1123110"/>
              <a:gd name="connsiteX0" fmla="*/ 0 w 6098959"/>
              <a:gd name="connsiteY0" fmla="*/ 1121138 h 1121138"/>
              <a:gd name="connsiteX1" fmla="*/ 776517 w 6098959"/>
              <a:gd name="connsiteY1" fmla="*/ 831065 h 1121138"/>
              <a:gd name="connsiteX2" fmla="*/ 1553415 w 6098959"/>
              <a:gd name="connsiteY2" fmla="*/ 568737 h 1121138"/>
              <a:gd name="connsiteX3" fmla="*/ 3548276 w 6098959"/>
              <a:gd name="connsiteY3" fmla="*/ 3284 h 1121138"/>
              <a:gd name="connsiteX4" fmla="*/ 6098959 w 6098959"/>
              <a:gd name="connsiteY4" fmla="*/ 854808 h 1121138"/>
              <a:gd name="connsiteX5" fmla="*/ 6098959 w 6098959"/>
              <a:gd name="connsiteY5" fmla="*/ 854808 h 1121138"/>
              <a:gd name="connsiteX6" fmla="*/ 6098959 w 6098959"/>
              <a:gd name="connsiteY6" fmla="*/ 872563 h 1121138"/>
              <a:gd name="connsiteX0" fmla="*/ 0 w 6098959"/>
              <a:gd name="connsiteY0" fmla="*/ 1122379 h 1122379"/>
              <a:gd name="connsiteX1" fmla="*/ 776517 w 6098959"/>
              <a:gd name="connsiteY1" fmla="*/ 832306 h 1122379"/>
              <a:gd name="connsiteX2" fmla="*/ 1566582 w 6098959"/>
              <a:gd name="connsiteY2" fmla="*/ 529620 h 1122379"/>
              <a:gd name="connsiteX3" fmla="*/ 3548276 w 6098959"/>
              <a:gd name="connsiteY3" fmla="*/ 4525 h 1122379"/>
              <a:gd name="connsiteX4" fmla="*/ 6098959 w 6098959"/>
              <a:gd name="connsiteY4" fmla="*/ 856049 h 1122379"/>
              <a:gd name="connsiteX5" fmla="*/ 6098959 w 6098959"/>
              <a:gd name="connsiteY5" fmla="*/ 856049 h 1122379"/>
              <a:gd name="connsiteX6" fmla="*/ 6098959 w 6098959"/>
              <a:gd name="connsiteY6" fmla="*/ 873804 h 1122379"/>
              <a:gd name="connsiteX0" fmla="*/ 0 w 6098959"/>
              <a:gd name="connsiteY0" fmla="*/ 1122772 h 1122772"/>
              <a:gd name="connsiteX1" fmla="*/ 776517 w 6098959"/>
              <a:gd name="connsiteY1" fmla="*/ 832699 h 1122772"/>
              <a:gd name="connsiteX2" fmla="*/ 1566582 w 6098959"/>
              <a:gd name="connsiteY2" fmla="*/ 530013 h 1122772"/>
              <a:gd name="connsiteX3" fmla="*/ 3548276 w 6098959"/>
              <a:gd name="connsiteY3" fmla="*/ 4918 h 1122772"/>
              <a:gd name="connsiteX4" fmla="*/ 6098959 w 6098959"/>
              <a:gd name="connsiteY4" fmla="*/ 856442 h 1122772"/>
              <a:gd name="connsiteX5" fmla="*/ 6098959 w 6098959"/>
              <a:gd name="connsiteY5" fmla="*/ 856442 h 1122772"/>
              <a:gd name="connsiteX6" fmla="*/ 6098959 w 6098959"/>
              <a:gd name="connsiteY6" fmla="*/ 874197 h 1122772"/>
              <a:gd name="connsiteX0" fmla="*/ 0 w 6098959"/>
              <a:gd name="connsiteY0" fmla="*/ 1122772 h 1122772"/>
              <a:gd name="connsiteX1" fmla="*/ 776517 w 6098959"/>
              <a:gd name="connsiteY1" fmla="*/ 832699 h 1122772"/>
              <a:gd name="connsiteX2" fmla="*/ 1566582 w 6098959"/>
              <a:gd name="connsiteY2" fmla="*/ 530013 h 1122772"/>
              <a:gd name="connsiteX3" fmla="*/ 3548276 w 6098959"/>
              <a:gd name="connsiteY3" fmla="*/ 4918 h 1122772"/>
              <a:gd name="connsiteX4" fmla="*/ 6098959 w 6098959"/>
              <a:gd name="connsiteY4" fmla="*/ 856442 h 1122772"/>
              <a:gd name="connsiteX5" fmla="*/ 6098959 w 6098959"/>
              <a:gd name="connsiteY5" fmla="*/ 856442 h 1122772"/>
              <a:gd name="connsiteX6" fmla="*/ 6098959 w 6098959"/>
              <a:gd name="connsiteY6" fmla="*/ 874197 h 112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959" h="1122772">
                <a:moveTo>
                  <a:pt x="0" y="1122772"/>
                </a:moveTo>
                <a:cubicBezTo>
                  <a:pt x="127225" y="1064337"/>
                  <a:pt x="524199" y="934855"/>
                  <a:pt x="776517" y="832699"/>
                </a:cubicBezTo>
                <a:cubicBezTo>
                  <a:pt x="1028835" y="730543"/>
                  <a:pt x="1102428" y="708334"/>
                  <a:pt x="1566582" y="530013"/>
                </a:cubicBezTo>
                <a:cubicBezTo>
                  <a:pt x="2030736" y="361781"/>
                  <a:pt x="2792880" y="-49487"/>
                  <a:pt x="3548276" y="4918"/>
                </a:cubicBezTo>
                <a:cubicBezTo>
                  <a:pt x="4303672" y="59323"/>
                  <a:pt x="6098959" y="856442"/>
                  <a:pt x="6098959" y="856442"/>
                </a:cubicBezTo>
                <a:lnTo>
                  <a:pt x="6098959" y="856442"/>
                </a:lnTo>
                <a:lnTo>
                  <a:pt x="6098959" y="87419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219998" y="1601857"/>
            <a:ext cx="160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00B050"/>
                </a:solidFill>
              </a:rPr>
              <a:t>Immigration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19672" y="1772816"/>
            <a:ext cx="160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E</a:t>
            </a:r>
            <a:r>
              <a:rPr lang="de-CH" dirty="0" smtClean="0">
                <a:solidFill>
                  <a:srgbClr val="FF0000"/>
                </a:solidFill>
              </a:rPr>
              <a:t>migration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846429" y="3573016"/>
            <a:ext cx="7231043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Arrow Connector 3072"/>
          <p:cNvCxnSpPr/>
          <p:nvPr/>
        </p:nvCxnSpPr>
        <p:spPr>
          <a:xfrm flipH="1" flipV="1">
            <a:off x="832633" y="1412776"/>
            <a:ext cx="16846" cy="2217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TextBox 3074"/>
          <p:cNvSpPr txBox="1"/>
          <p:nvPr/>
        </p:nvSpPr>
        <p:spPr>
          <a:xfrm rot="16200000">
            <a:off x="24878" y="2110957"/>
            <a:ext cx="139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i="1" dirty="0" smtClean="0"/>
              <a:t>Migration</a:t>
            </a:r>
            <a:endParaRPr lang="en-US" i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4337315" y="3606406"/>
            <a:ext cx="160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 smtClean="0"/>
              <a:t>Entwicklung</a:t>
            </a:r>
            <a:endParaRPr lang="en-US" i="1" dirty="0"/>
          </a:p>
        </p:txBody>
      </p:sp>
      <p:sp>
        <p:nvSpPr>
          <p:cNvPr id="3079" name="Freeform 3078"/>
          <p:cNvSpPr/>
          <p:nvPr/>
        </p:nvSpPr>
        <p:spPr>
          <a:xfrm>
            <a:off x="905522" y="1612258"/>
            <a:ext cx="6911152" cy="1921055"/>
          </a:xfrm>
          <a:custGeom>
            <a:avLst/>
            <a:gdLst>
              <a:gd name="connsiteX0" fmla="*/ 0 w 6904902"/>
              <a:gd name="connsiteY0" fmla="*/ 1928328 h 1928328"/>
              <a:gd name="connsiteX1" fmla="*/ 2352583 w 6904902"/>
              <a:gd name="connsiteY1" fmla="*/ 1892817 h 1928328"/>
              <a:gd name="connsiteX2" fmla="*/ 4065973 w 6904902"/>
              <a:gd name="connsiteY2" fmla="*/ 1759652 h 1928328"/>
              <a:gd name="connsiteX3" fmla="*/ 5299969 w 6904902"/>
              <a:gd name="connsiteY3" fmla="*/ 1360157 h 1928328"/>
              <a:gd name="connsiteX4" fmla="*/ 6791418 w 6904902"/>
              <a:gd name="connsiteY4" fmla="*/ 99528 h 1928328"/>
              <a:gd name="connsiteX5" fmla="*/ 6800295 w 6904902"/>
              <a:gd name="connsiteY5" fmla="*/ 81772 h 1928328"/>
              <a:gd name="connsiteX6" fmla="*/ 6800295 w 6904902"/>
              <a:gd name="connsiteY6" fmla="*/ 81772 h 1928328"/>
              <a:gd name="connsiteX0" fmla="*/ 0 w 6904902"/>
              <a:gd name="connsiteY0" fmla="*/ 1928328 h 1928328"/>
              <a:gd name="connsiteX1" fmla="*/ 2310380 w 6904902"/>
              <a:gd name="connsiteY1" fmla="*/ 1794343 h 1928328"/>
              <a:gd name="connsiteX2" fmla="*/ 4065973 w 6904902"/>
              <a:gd name="connsiteY2" fmla="*/ 1759652 h 1928328"/>
              <a:gd name="connsiteX3" fmla="*/ 5299969 w 6904902"/>
              <a:gd name="connsiteY3" fmla="*/ 1360157 h 1928328"/>
              <a:gd name="connsiteX4" fmla="*/ 6791418 w 6904902"/>
              <a:gd name="connsiteY4" fmla="*/ 99528 h 1928328"/>
              <a:gd name="connsiteX5" fmla="*/ 6800295 w 6904902"/>
              <a:gd name="connsiteY5" fmla="*/ 81772 h 1928328"/>
              <a:gd name="connsiteX6" fmla="*/ 6800295 w 6904902"/>
              <a:gd name="connsiteY6" fmla="*/ 81772 h 1928328"/>
              <a:gd name="connsiteX0" fmla="*/ 0 w 6904902"/>
              <a:gd name="connsiteY0" fmla="*/ 1928328 h 1928328"/>
              <a:gd name="connsiteX1" fmla="*/ 2310380 w 6904902"/>
              <a:gd name="connsiteY1" fmla="*/ 1794343 h 1928328"/>
              <a:gd name="connsiteX2" fmla="*/ 4051906 w 6904902"/>
              <a:gd name="connsiteY2" fmla="*/ 1618976 h 1928328"/>
              <a:gd name="connsiteX3" fmla="*/ 5299969 w 6904902"/>
              <a:gd name="connsiteY3" fmla="*/ 1360157 h 1928328"/>
              <a:gd name="connsiteX4" fmla="*/ 6791418 w 6904902"/>
              <a:gd name="connsiteY4" fmla="*/ 99528 h 1928328"/>
              <a:gd name="connsiteX5" fmla="*/ 6800295 w 6904902"/>
              <a:gd name="connsiteY5" fmla="*/ 81772 h 1928328"/>
              <a:gd name="connsiteX6" fmla="*/ 6800295 w 6904902"/>
              <a:gd name="connsiteY6" fmla="*/ 81772 h 1928328"/>
              <a:gd name="connsiteX0" fmla="*/ 0 w 6911152"/>
              <a:gd name="connsiteY0" fmla="*/ 1921055 h 1921055"/>
              <a:gd name="connsiteX1" fmla="*/ 2310380 w 6911152"/>
              <a:gd name="connsiteY1" fmla="*/ 1787070 h 1921055"/>
              <a:gd name="connsiteX2" fmla="*/ 4051906 w 6911152"/>
              <a:gd name="connsiteY2" fmla="*/ 1611703 h 1921055"/>
              <a:gd name="connsiteX3" fmla="*/ 5215563 w 6911152"/>
              <a:gd name="connsiteY3" fmla="*/ 1254410 h 1921055"/>
              <a:gd name="connsiteX4" fmla="*/ 6791418 w 6911152"/>
              <a:gd name="connsiteY4" fmla="*/ 92255 h 1921055"/>
              <a:gd name="connsiteX5" fmla="*/ 6800295 w 6911152"/>
              <a:gd name="connsiteY5" fmla="*/ 74499 h 1921055"/>
              <a:gd name="connsiteX6" fmla="*/ 6800295 w 6911152"/>
              <a:gd name="connsiteY6" fmla="*/ 74499 h 192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1152" h="1921055">
                <a:moveTo>
                  <a:pt x="0" y="1921055"/>
                </a:moveTo>
                <a:cubicBezTo>
                  <a:pt x="837460" y="1917356"/>
                  <a:pt x="1635062" y="1838629"/>
                  <a:pt x="2310380" y="1787070"/>
                </a:cubicBezTo>
                <a:cubicBezTo>
                  <a:pt x="2985698" y="1735511"/>
                  <a:pt x="3567709" y="1700480"/>
                  <a:pt x="4051906" y="1611703"/>
                </a:cubicBezTo>
                <a:cubicBezTo>
                  <a:pt x="4536103" y="1522926"/>
                  <a:pt x="4758978" y="1507651"/>
                  <a:pt x="5215563" y="1254410"/>
                </a:cubicBezTo>
                <a:cubicBezTo>
                  <a:pt x="5672148" y="1001169"/>
                  <a:pt x="6527296" y="288907"/>
                  <a:pt x="6791418" y="92255"/>
                </a:cubicBezTo>
                <a:cubicBezTo>
                  <a:pt x="7055540" y="-104397"/>
                  <a:pt x="6800295" y="74499"/>
                  <a:pt x="6800295" y="74499"/>
                </a:cubicBezTo>
                <a:lnTo>
                  <a:pt x="6800295" y="74499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174132" y="4412116"/>
            <a:ext cx="327669" cy="300570"/>
          </a:xfrm>
          <a:custGeom>
            <a:avLst/>
            <a:gdLst>
              <a:gd name="connsiteX0" fmla="*/ 0 w 194111"/>
              <a:gd name="connsiteY0" fmla="*/ 0 h 186431"/>
              <a:gd name="connsiteX1" fmla="*/ 177554 w 194111"/>
              <a:gd name="connsiteY1" fmla="*/ 35511 h 186431"/>
              <a:gd name="connsiteX2" fmla="*/ 186431 w 194111"/>
              <a:gd name="connsiteY2" fmla="*/ 186431 h 186431"/>
              <a:gd name="connsiteX3" fmla="*/ 186431 w 194111"/>
              <a:gd name="connsiteY3" fmla="*/ 186431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11" h="186431">
                <a:moveTo>
                  <a:pt x="0" y="0"/>
                </a:moveTo>
                <a:cubicBezTo>
                  <a:pt x="73241" y="2219"/>
                  <a:pt x="146482" y="4439"/>
                  <a:pt x="177554" y="35511"/>
                </a:cubicBezTo>
                <a:cubicBezTo>
                  <a:pt x="208626" y="66583"/>
                  <a:pt x="186431" y="186431"/>
                  <a:pt x="186431" y="186431"/>
                </a:cubicBezTo>
                <a:lnTo>
                  <a:pt x="186431" y="186431"/>
                </a:lnTo>
              </a:path>
            </a:pathLst>
          </a:custGeom>
          <a:noFill/>
          <a:ln cmpd="sng">
            <a:solidFill>
              <a:schemeClr val="accent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4248460">
            <a:off x="3748413" y="5047543"/>
            <a:ext cx="327669" cy="327410"/>
          </a:xfrm>
          <a:custGeom>
            <a:avLst/>
            <a:gdLst>
              <a:gd name="connsiteX0" fmla="*/ 0 w 194111"/>
              <a:gd name="connsiteY0" fmla="*/ 0 h 186431"/>
              <a:gd name="connsiteX1" fmla="*/ 177554 w 194111"/>
              <a:gd name="connsiteY1" fmla="*/ 35511 h 186431"/>
              <a:gd name="connsiteX2" fmla="*/ 186431 w 194111"/>
              <a:gd name="connsiteY2" fmla="*/ 186431 h 186431"/>
              <a:gd name="connsiteX3" fmla="*/ 186431 w 194111"/>
              <a:gd name="connsiteY3" fmla="*/ 186431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11" h="186431">
                <a:moveTo>
                  <a:pt x="0" y="0"/>
                </a:moveTo>
                <a:cubicBezTo>
                  <a:pt x="73241" y="2219"/>
                  <a:pt x="146482" y="4439"/>
                  <a:pt x="177554" y="35511"/>
                </a:cubicBezTo>
                <a:cubicBezTo>
                  <a:pt x="208626" y="66583"/>
                  <a:pt x="186431" y="186431"/>
                  <a:pt x="186431" y="186431"/>
                </a:cubicBezTo>
                <a:lnTo>
                  <a:pt x="186431" y="186431"/>
                </a:lnTo>
              </a:path>
            </a:pathLst>
          </a:custGeom>
          <a:noFill/>
          <a:ln cmpd="sng">
            <a:solidFill>
              <a:schemeClr val="accent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rot="10628035">
            <a:off x="4375218" y="4965853"/>
            <a:ext cx="508698" cy="306441"/>
          </a:xfrm>
          <a:custGeom>
            <a:avLst/>
            <a:gdLst>
              <a:gd name="connsiteX0" fmla="*/ 0 w 194111"/>
              <a:gd name="connsiteY0" fmla="*/ 0 h 186431"/>
              <a:gd name="connsiteX1" fmla="*/ 177554 w 194111"/>
              <a:gd name="connsiteY1" fmla="*/ 35511 h 186431"/>
              <a:gd name="connsiteX2" fmla="*/ 186431 w 194111"/>
              <a:gd name="connsiteY2" fmla="*/ 186431 h 186431"/>
              <a:gd name="connsiteX3" fmla="*/ 186431 w 194111"/>
              <a:gd name="connsiteY3" fmla="*/ 186431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11" h="186431">
                <a:moveTo>
                  <a:pt x="0" y="0"/>
                </a:moveTo>
                <a:cubicBezTo>
                  <a:pt x="73241" y="2219"/>
                  <a:pt x="146482" y="4439"/>
                  <a:pt x="177554" y="35511"/>
                </a:cubicBezTo>
                <a:cubicBezTo>
                  <a:pt x="208626" y="66583"/>
                  <a:pt x="186431" y="186431"/>
                  <a:pt x="186431" y="186431"/>
                </a:cubicBezTo>
                <a:lnTo>
                  <a:pt x="186431" y="186431"/>
                </a:lnTo>
              </a:path>
            </a:pathLst>
          </a:custGeom>
          <a:noFill/>
          <a:ln cmpd="sng">
            <a:solidFill>
              <a:schemeClr val="accent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429351" y="4059493"/>
            <a:ext cx="432048" cy="285995"/>
          </a:xfrm>
          <a:custGeom>
            <a:avLst/>
            <a:gdLst>
              <a:gd name="connsiteX0" fmla="*/ 0 w 194111"/>
              <a:gd name="connsiteY0" fmla="*/ 0 h 186431"/>
              <a:gd name="connsiteX1" fmla="*/ 177554 w 194111"/>
              <a:gd name="connsiteY1" fmla="*/ 35511 h 186431"/>
              <a:gd name="connsiteX2" fmla="*/ 186431 w 194111"/>
              <a:gd name="connsiteY2" fmla="*/ 186431 h 186431"/>
              <a:gd name="connsiteX3" fmla="*/ 186431 w 194111"/>
              <a:gd name="connsiteY3" fmla="*/ 186431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11" h="186431">
                <a:moveTo>
                  <a:pt x="0" y="0"/>
                </a:moveTo>
                <a:cubicBezTo>
                  <a:pt x="73241" y="2219"/>
                  <a:pt x="146482" y="4439"/>
                  <a:pt x="177554" y="35511"/>
                </a:cubicBezTo>
                <a:cubicBezTo>
                  <a:pt x="208626" y="66583"/>
                  <a:pt x="186431" y="186431"/>
                  <a:pt x="186431" y="186431"/>
                </a:cubicBezTo>
                <a:lnTo>
                  <a:pt x="186431" y="186431"/>
                </a:lnTo>
              </a:path>
            </a:pathLst>
          </a:custGeom>
          <a:noFill/>
          <a:ln cmpd="sng">
            <a:solidFill>
              <a:schemeClr val="accent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CH" sz="2800" b="1" dirty="0">
                <a:solidFill>
                  <a:srgbClr val="0033CC"/>
                </a:solidFill>
              </a:rPr>
              <a:t>Politische Forderungen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527"/>
            <a:ext cx="8229600" cy="4621801"/>
          </a:xfrm>
        </p:spPr>
        <p:txBody>
          <a:bodyPr>
            <a:noAutofit/>
          </a:bodyPr>
          <a:lstStyle/>
          <a:p>
            <a:pPr>
              <a:buFont typeface="Wingdings"/>
              <a:buChar char="à"/>
            </a:pPr>
            <a:r>
              <a:rPr lang="de-CH" sz="2000" b="1" dirty="0" smtClean="0"/>
              <a:t> Solidarisch handeln</a:t>
            </a:r>
          </a:p>
          <a:p>
            <a:pPr marL="0" indent="0">
              <a:buNone/>
            </a:pPr>
            <a:r>
              <a:rPr lang="de-CH" sz="2000" b="1" dirty="0" smtClean="0"/>
              <a:t>Solidarität, </a:t>
            </a:r>
            <a:r>
              <a:rPr lang="de-CH" sz="2000" dirty="0" smtClean="0"/>
              <a:t> Unterstützung für Menschen in Not (vor allem im Ausland)</a:t>
            </a:r>
            <a:r>
              <a:rPr lang="de-CH" sz="2000" dirty="0">
                <a:sym typeface="Wingdings" panose="05000000000000000000" pitchFamily="2" charset="2"/>
              </a:rPr>
              <a:t> </a:t>
            </a:r>
            <a:endParaRPr lang="de-CH" sz="2000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de-CH" sz="2000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de-CH" sz="2000" b="1" dirty="0" smtClean="0"/>
              <a:t> Interessen wahren</a:t>
            </a:r>
          </a:p>
          <a:p>
            <a:pPr marL="0" indent="0">
              <a:buNone/>
            </a:pPr>
            <a:r>
              <a:rPr lang="de-CH" sz="2000" dirty="0" smtClean="0"/>
              <a:t>Wohlverstandene (Wirtschaftliche) </a:t>
            </a:r>
            <a:r>
              <a:rPr lang="de-CH" sz="2000" b="1" dirty="0" smtClean="0"/>
              <a:t>Eigeninteressen</a:t>
            </a:r>
            <a:r>
              <a:rPr lang="de-CH" sz="2000" dirty="0" smtClean="0"/>
              <a:t> </a:t>
            </a:r>
            <a:r>
              <a:rPr lang="de-CH" sz="2000" dirty="0"/>
              <a:t>der Schweiz </a:t>
            </a:r>
            <a:endParaRPr lang="de-CH" sz="2000" dirty="0" smtClean="0"/>
          </a:p>
          <a:p>
            <a:pPr>
              <a:buFont typeface="Wingdings"/>
              <a:buChar char="à"/>
            </a:pPr>
            <a:endParaRPr lang="de-CH" sz="2000" dirty="0" smtClean="0"/>
          </a:p>
          <a:p>
            <a:pPr>
              <a:buFont typeface="Wingdings"/>
              <a:buChar char="à"/>
            </a:pPr>
            <a:r>
              <a:rPr lang="de-CH" sz="2000" b="1" dirty="0" smtClean="0"/>
              <a:t> Verantwortung</a:t>
            </a:r>
            <a:r>
              <a:rPr lang="de-CH" sz="2000" dirty="0" smtClean="0"/>
              <a:t> </a:t>
            </a:r>
            <a:r>
              <a:rPr lang="de-CH" sz="2000" b="1" dirty="0" smtClean="0"/>
              <a:t>übernehmen</a:t>
            </a:r>
          </a:p>
          <a:p>
            <a:pPr marL="0" indent="0">
              <a:buNone/>
            </a:pPr>
            <a:r>
              <a:rPr lang="de-CH" sz="2000" dirty="0" smtClean="0"/>
              <a:t>Mitverantwortung der </a:t>
            </a:r>
            <a:r>
              <a:rPr lang="de-CH" sz="2000" dirty="0"/>
              <a:t>Schweiz, einen Beitrag zur Lösung der globalen Herausforderungen zu leisten</a:t>
            </a:r>
          </a:p>
          <a:p>
            <a:pPr marL="442913" indent="-442913">
              <a:buNone/>
            </a:pPr>
            <a:endParaRPr lang="de-CH" sz="2000" dirty="0"/>
          </a:p>
          <a:p>
            <a:pPr marL="442913" indent="-442913">
              <a:buNone/>
            </a:pPr>
            <a:endParaRPr lang="de-CH" sz="2000" dirty="0" smtClean="0"/>
          </a:p>
          <a:p>
            <a:pPr marL="0" indent="0">
              <a:buNone/>
            </a:pPr>
            <a:endParaRPr lang="de-CH" sz="2000" dirty="0" smtClean="0"/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  <a:p>
            <a:endParaRPr lang="de-CH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27984" y="1759527"/>
            <a:ext cx="4258816" cy="1813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442913">
              <a:buNone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2987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 dirty="0" smtClean="0"/>
              <a:t>Besten Dank!</a:t>
            </a:r>
            <a:endParaRPr lang="en-US" b="1" dirty="0"/>
          </a:p>
        </p:txBody>
      </p:sp>
      <p:pic>
        <p:nvPicPr>
          <p:cNvPr id="23554" name="Picture 2" descr="http://www.bpn.ch/logo/02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487"/>
            <a:ext cx="2304256" cy="10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1282154"/>
          </a:xfrm>
        </p:spPr>
        <p:txBody>
          <a:bodyPr>
            <a:normAutofit/>
          </a:bodyPr>
          <a:lstStyle/>
          <a:p>
            <a:pPr algn="r"/>
            <a:r>
              <a:rPr lang="de-CH" sz="2800" b="1" dirty="0">
                <a:solidFill>
                  <a:srgbClr val="0033CC"/>
                </a:solidFill>
              </a:rPr>
              <a:t>Einige Zahlen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49251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fr-CH" sz="2000" dirty="0" err="1" smtClean="0"/>
              <a:t>Weltbevölkerung</a:t>
            </a:r>
            <a:r>
              <a:rPr lang="fr-CH" sz="2000" dirty="0" smtClean="0"/>
              <a:t>				7’460 </a:t>
            </a:r>
            <a:r>
              <a:rPr lang="fr-CH" sz="2000" dirty="0" err="1" smtClean="0"/>
              <a:t>Mio</a:t>
            </a:r>
            <a:r>
              <a:rPr lang="fr-CH" sz="2000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fr-CH" sz="2000" dirty="0" smtClean="0"/>
          </a:p>
          <a:p>
            <a:pPr>
              <a:spcBef>
                <a:spcPts val="0"/>
              </a:spcBef>
              <a:buNone/>
            </a:pPr>
            <a:r>
              <a:rPr lang="fr-CH" sz="2000" dirty="0" smtClean="0"/>
              <a:t>Internationale </a:t>
            </a:r>
            <a:r>
              <a:rPr lang="fr-CH" sz="2000" dirty="0" err="1" smtClean="0"/>
              <a:t>MigrantInnen</a:t>
            </a:r>
            <a:r>
              <a:rPr lang="fr-CH" sz="2000" dirty="0" smtClean="0"/>
              <a:t>		250 </a:t>
            </a:r>
            <a:r>
              <a:rPr lang="fr-CH" sz="2000" dirty="0" err="1" smtClean="0"/>
              <a:t>Mio</a:t>
            </a:r>
            <a:r>
              <a:rPr lang="fr-CH" sz="2000" dirty="0" smtClean="0"/>
              <a:t>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000" dirty="0" smtClean="0"/>
              <a:t>Interne Migration (</a:t>
            </a:r>
            <a:r>
              <a:rPr lang="fr-CH" sz="2000" dirty="0" err="1" smtClean="0"/>
              <a:t>Schätzung</a:t>
            </a:r>
            <a:r>
              <a:rPr lang="fr-CH" sz="2000" dirty="0" smtClean="0"/>
              <a:t>)		750 </a:t>
            </a:r>
            <a:r>
              <a:rPr lang="fr-CH" sz="2000" dirty="0" err="1" smtClean="0"/>
              <a:t>Mio</a:t>
            </a:r>
            <a:r>
              <a:rPr lang="fr-CH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CH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CH" sz="2000" dirty="0" err="1" smtClean="0"/>
              <a:t>Zwangsvertriebene</a:t>
            </a:r>
            <a:r>
              <a:rPr lang="fr-CH" sz="2000" dirty="0" smtClean="0"/>
              <a:t>			65 </a:t>
            </a:r>
            <a:r>
              <a:rPr lang="fr-CH" sz="2000" dirty="0" err="1" smtClean="0"/>
              <a:t>Mio</a:t>
            </a:r>
            <a:r>
              <a:rPr lang="fr-CH" sz="20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H" sz="1800" dirty="0" smtClean="0"/>
              <a:t>(</a:t>
            </a:r>
            <a:r>
              <a:rPr lang="fr-CH" sz="1800" dirty="0" err="1" smtClean="0"/>
              <a:t>Davon</a:t>
            </a:r>
            <a:r>
              <a:rPr lang="fr-CH" sz="1800" dirty="0" smtClean="0"/>
              <a:t> 84% </a:t>
            </a:r>
            <a:r>
              <a:rPr lang="fr-CH" sz="1800" dirty="0" err="1" smtClean="0"/>
              <a:t>im</a:t>
            </a:r>
            <a:r>
              <a:rPr lang="fr-CH" sz="1800" dirty="0" smtClean="0"/>
              <a:t> </a:t>
            </a:r>
            <a:r>
              <a:rPr lang="fr-CH" sz="1800" dirty="0" err="1" smtClean="0"/>
              <a:t>globalen</a:t>
            </a:r>
            <a:r>
              <a:rPr lang="fr-CH" sz="1800" dirty="0" smtClean="0"/>
              <a:t> </a:t>
            </a:r>
            <a:r>
              <a:rPr lang="fr-CH" sz="1800" dirty="0" err="1" smtClean="0"/>
              <a:t>Süden</a:t>
            </a:r>
            <a:r>
              <a:rPr lang="fr-CH" sz="18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H" sz="2000" dirty="0" err="1" smtClean="0"/>
              <a:t>Asylsuchende</a:t>
            </a:r>
            <a:r>
              <a:rPr lang="fr-CH" sz="2000" dirty="0" smtClean="0"/>
              <a:t>				3.2 </a:t>
            </a:r>
            <a:r>
              <a:rPr lang="fr-CH" sz="2000" dirty="0" err="1" smtClean="0"/>
              <a:t>Mio</a:t>
            </a:r>
            <a:r>
              <a:rPr lang="fr-CH" sz="2000" dirty="0" smtClean="0"/>
              <a:t>.</a:t>
            </a:r>
          </a:p>
          <a:p>
            <a:pPr algn="r">
              <a:spcAft>
                <a:spcPts val="1200"/>
              </a:spcAft>
              <a:buNone/>
            </a:pPr>
            <a:endParaRPr lang="fr-CH" sz="2000" dirty="0" smtClean="0"/>
          </a:p>
          <a:p>
            <a:pPr algn="r">
              <a:spcAft>
                <a:spcPts val="1200"/>
              </a:spcAft>
              <a:buNone/>
            </a:pPr>
            <a:r>
              <a:rPr lang="fr-CH" sz="1800" dirty="0" smtClean="0"/>
              <a:t>Sources: UN / IOM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751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06686"/>
            <a:ext cx="822960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CH" sz="2800" b="1" dirty="0" smtClean="0">
                <a:solidFill>
                  <a:srgbClr val="0033CC"/>
                </a:solidFill>
              </a:rPr>
              <a:t>Einige Zahlen </a:t>
            </a:r>
            <a:endParaRPr lang="de-CH" sz="2800" b="1" dirty="0">
              <a:solidFill>
                <a:srgbClr val="0033CC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433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H" sz="2000" dirty="0" err="1" smtClean="0"/>
              <a:t>Bevölkerung</a:t>
            </a:r>
            <a:r>
              <a:rPr lang="fr-CH" sz="2000" dirty="0" smtClean="0"/>
              <a:t> Schweiz				8.4 </a:t>
            </a:r>
            <a:r>
              <a:rPr lang="fr-CH" sz="2000" dirty="0" err="1" smtClean="0"/>
              <a:t>Mio</a:t>
            </a:r>
            <a:r>
              <a:rPr lang="fr-CH" sz="2000" dirty="0" smtClean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r-CH" sz="2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H" sz="2000" dirty="0" smtClean="0"/>
              <a:t>Internationale </a:t>
            </a:r>
            <a:r>
              <a:rPr lang="fr-CH" sz="2000" dirty="0" err="1" smtClean="0"/>
              <a:t>MigrantInnen</a:t>
            </a:r>
            <a:r>
              <a:rPr lang="fr-CH" sz="2000" dirty="0" smtClean="0"/>
              <a:t>			2 </a:t>
            </a:r>
            <a:r>
              <a:rPr lang="fr-CH" sz="2000" dirty="0" err="1" smtClean="0"/>
              <a:t>Mio</a:t>
            </a:r>
            <a:r>
              <a:rPr lang="fr-CH" sz="2000" dirty="0" smtClean="0"/>
              <a:t>. </a:t>
            </a:r>
            <a:br>
              <a:rPr lang="fr-CH" sz="2000" dirty="0" smtClean="0"/>
            </a:br>
            <a:r>
              <a:rPr lang="fr-CH" sz="1800" dirty="0" smtClean="0"/>
              <a:t>(</a:t>
            </a:r>
            <a:r>
              <a:rPr lang="fr-CH" sz="1800" dirty="0" err="1"/>
              <a:t>D</a:t>
            </a:r>
            <a:r>
              <a:rPr lang="fr-CH" sz="1800" dirty="0" err="1" smtClean="0"/>
              <a:t>avon</a:t>
            </a:r>
            <a:r>
              <a:rPr lang="fr-CH" sz="1800" dirty="0" smtClean="0"/>
              <a:t> 50% </a:t>
            </a:r>
            <a:r>
              <a:rPr lang="fr-CH" sz="1800" dirty="0" err="1" smtClean="0"/>
              <a:t>länger</a:t>
            </a:r>
            <a:r>
              <a:rPr lang="fr-CH" sz="1800" dirty="0" smtClean="0"/>
              <a:t> </a:t>
            </a:r>
            <a:r>
              <a:rPr lang="fr-CH" sz="1800" dirty="0" err="1" smtClean="0"/>
              <a:t>als</a:t>
            </a:r>
            <a:r>
              <a:rPr lang="fr-CH" sz="1800" dirty="0" smtClean="0"/>
              <a:t> 25 </a:t>
            </a:r>
            <a:r>
              <a:rPr lang="fr-CH" sz="1800" dirty="0" err="1" smtClean="0"/>
              <a:t>Jahre</a:t>
            </a:r>
            <a:r>
              <a:rPr lang="fr-CH" sz="1800" dirty="0" smtClean="0"/>
              <a:t> in der Schweiz </a:t>
            </a:r>
            <a:r>
              <a:rPr lang="fr-CH" sz="1800" dirty="0" err="1" smtClean="0"/>
              <a:t>oder</a:t>
            </a:r>
            <a:r>
              <a:rPr lang="fr-CH" sz="1800" dirty="0" smtClean="0"/>
              <a:t> in der Schweiz </a:t>
            </a:r>
            <a:r>
              <a:rPr lang="fr-CH" sz="1800" dirty="0" err="1" smtClean="0"/>
              <a:t>geboren</a:t>
            </a:r>
            <a:r>
              <a:rPr lang="fr-CH" sz="1800" dirty="0" smtClean="0"/>
              <a:t>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r-CH" sz="1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H" sz="2000" dirty="0" err="1" smtClean="0"/>
              <a:t>Anerkannte</a:t>
            </a:r>
            <a:r>
              <a:rPr lang="fr-CH" sz="2000" dirty="0" smtClean="0"/>
              <a:t> </a:t>
            </a:r>
            <a:r>
              <a:rPr lang="fr-CH" sz="2000" dirty="0" err="1" smtClean="0"/>
              <a:t>Flüchtlinge</a:t>
            </a:r>
            <a:r>
              <a:rPr lang="fr-CH" sz="2000" dirty="0" smtClean="0"/>
              <a:t>				22’882</a:t>
            </a:r>
            <a:br>
              <a:rPr lang="fr-CH" sz="2000" dirty="0" smtClean="0"/>
            </a:br>
            <a:r>
              <a:rPr lang="fr-CH" sz="2000" dirty="0" err="1" smtClean="0"/>
              <a:t>Vorläufig</a:t>
            </a:r>
            <a:r>
              <a:rPr lang="fr-CH" sz="2000" dirty="0" smtClean="0"/>
              <a:t> </a:t>
            </a:r>
            <a:r>
              <a:rPr lang="fr-CH" sz="2000" dirty="0" err="1" smtClean="0"/>
              <a:t>Aufgenommene</a:t>
            </a:r>
            <a:r>
              <a:rPr lang="fr-CH" sz="2000" dirty="0" smtClean="0"/>
              <a:t>				35’039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H" sz="2000" dirty="0" err="1" smtClean="0"/>
              <a:t>Asylsuchende</a:t>
            </a:r>
            <a:r>
              <a:rPr lang="fr-CH" sz="2000" dirty="0" smtClean="0"/>
              <a:t>					68’000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H" sz="1800" dirty="0" smtClean="0"/>
              <a:t>(</a:t>
            </a:r>
            <a:r>
              <a:rPr lang="fr-CH" sz="1800" dirty="0" err="1" smtClean="0"/>
              <a:t>Entspricht</a:t>
            </a:r>
            <a:r>
              <a:rPr lang="fr-CH" sz="1800" dirty="0" smtClean="0"/>
              <a:t> 1.5% der </a:t>
            </a:r>
            <a:r>
              <a:rPr lang="fr-CH" sz="1800" dirty="0" err="1" smtClean="0"/>
              <a:t>Bevölkerung</a:t>
            </a:r>
            <a:r>
              <a:rPr lang="fr-CH" sz="1800" dirty="0" smtClean="0"/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CH" sz="2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fr-CH" sz="2400" dirty="0" smtClean="0"/>
          </a:p>
          <a:p>
            <a:pPr algn="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r-CH" sz="1800" dirty="0" smtClean="0"/>
              <a:t>Sources: SEM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957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rot="5400000">
            <a:off x="6408204" y="317697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092280" y="2672916"/>
            <a:ext cx="0" cy="1044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95536" y="3717032"/>
            <a:ext cx="8136904" cy="158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t1.gstatic.com/images?q=tbn:ANd9GcSz-aSJsq4MksLupaLOwzfkNwtCz5QxRtycgngF9LF6E8sPzQM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025624"/>
            <a:ext cx="2339752" cy="1552114"/>
          </a:xfrm>
          <a:prstGeom prst="rect">
            <a:avLst/>
          </a:prstGeom>
          <a:noFill/>
        </p:spPr>
      </p:pic>
      <p:pic>
        <p:nvPicPr>
          <p:cNvPr id="7" name="Picture 6" descr="http://t2.gstatic.com/images?q=tbn:ANd9GcQtovVgD3oGmqQzDzWweX6nJKX7x8ZBzzSW00m-lAzBCLB7ZZyvHgvTGC07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48" y="4869160"/>
            <a:ext cx="1835696" cy="175279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8" y="2564904"/>
            <a:ext cx="184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1515 – 1815</a:t>
            </a:r>
          </a:p>
          <a:p>
            <a:r>
              <a:rPr lang="de-CH" dirty="0" smtClean="0"/>
              <a:t>Söldner in Europa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520" y="4221088"/>
            <a:ext cx="2279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1685 Edikt von Nantes</a:t>
            </a:r>
          </a:p>
          <a:p>
            <a:r>
              <a:rPr lang="de-CH" dirty="0" smtClean="0"/>
              <a:t> Hugenotten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03848" y="2564904"/>
            <a:ext cx="20063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1850 - 1914 </a:t>
            </a:r>
          </a:p>
          <a:p>
            <a:r>
              <a:rPr lang="de-CH" dirty="0" smtClean="0"/>
              <a:t>Auswanderung</a:t>
            </a:r>
          </a:p>
          <a:p>
            <a:r>
              <a:rPr lang="de-CH" dirty="0" smtClean="0"/>
              <a:t> und Einwanderung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47864" y="4149080"/>
            <a:ext cx="2470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1872-80 Gotthardtunnel</a:t>
            </a:r>
            <a:endParaRPr lang="en-US" dirty="0"/>
          </a:p>
        </p:txBody>
      </p:sp>
      <p:pic>
        <p:nvPicPr>
          <p:cNvPr id="14" name="Picture 13" descr="storybil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941168"/>
            <a:ext cx="266429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wissinfo.ch/media/cms/images/keystone/2008/01/keyimg20080130_8682335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941168"/>
            <a:ext cx="1944216" cy="139476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7452320" y="4077072"/>
            <a:ext cx="1466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Ab 1980</a:t>
            </a:r>
          </a:p>
          <a:p>
            <a:r>
              <a:rPr lang="de-CH" dirty="0" smtClean="0"/>
              <a:t>Asylsuchende</a:t>
            </a:r>
            <a:endParaRPr lang="en-US" dirty="0"/>
          </a:p>
        </p:txBody>
      </p:sp>
      <p:pic>
        <p:nvPicPr>
          <p:cNvPr id="1030" name="Picture 6" descr="Ungarische Flüchtlinge 1956/1957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556792"/>
            <a:ext cx="1872208" cy="130203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092280" y="2780928"/>
            <a:ext cx="137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1961 Tibeter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868144" y="2852936"/>
            <a:ext cx="976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1956/57</a:t>
            </a:r>
          </a:p>
          <a:p>
            <a:r>
              <a:rPr lang="de-CH" dirty="0" smtClean="0"/>
              <a:t>Ungarn</a:t>
            </a:r>
            <a:endParaRPr lang="en-US" dirty="0"/>
          </a:p>
        </p:txBody>
      </p:sp>
      <p:pic>
        <p:nvPicPr>
          <p:cNvPr id="1034" name="Picture 10" descr="Flughafen Kloten in Zürich 1961: Ankunft der ersten Tibeter in der Schweiz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340768"/>
            <a:ext cx="1835696" cy="1391683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 rot="5400000">
            <a:off x="395536" y="3140968"/>
            <a:ext cx="5760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511660" y="3753036"/>
            <a:ext cx="1152128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3671900" y="2456892"/>
            <a:ext cx="158417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256076" y="425709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768244" y="432910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0" y="364502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i="1" dirty="0" smtClean="0"/>
              <a:t>1500 </a:t>
            </a:r>
            <a:endParaRPr lang="en-US" i="1" dirty="0"/>
          </a:p>
        </p:txBody>
      </p:sp>
      <p:sp>
        <p:nvSpPr>
          <p:cNvPr id="42" name="Rectangle 41"/>
          <p:cNvSpPr/>
          <p:nvPr/>
        </p:nvSpPr>
        <p:spPr>
          <a:xfrm>
            <a:off x="2699792" y="364502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i="1" dirty="0" smtClean="0"/>
              <a:t>1700 </a:t>
            </a:r>
            <a:endParaRPr lang="en-US" i="1" dirty="0"/>
          </a:p>
        </p:txBody>
      </p:sp>
      <p:sp>
        <p:nvSpPr>
          <p:cNvPr id="43" name="Rectangle 42"/>
          <p:cNvSpPr/>
          <p:nvPr/>
        </p:nvSpPr>
        <p:spPr>
          <a:xfrm>
            <a:off x="1259632" y="364502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i="1" dirty="0" smtClean="0"/>
              <a:t>1600 </a:t>
            </a:r>
            <a:endParaRPr lang="en-US" i="1" dirty="0"/>
          </a:p>
        </p:txBody>
      </p:sp>
      <p:sp>
        <p:nvSpPr>
          <p:cNvPr id="44" name="Rectangle 43"/>
          <p:cNvSpPr/>
          <p:nvPr/>
        </p:nvSpPr>
        <p:spPr>
          <a:xfrm>
            <a:off x="5796136" y="364502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1900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596336" y="364502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2000 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139952" y="364502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i="1" dirty="0" smtClean="0"/>
              <a:t>1800 </a:t>
            </a:r>
            <a:endParaRPr lang="en-US" i="1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971600" y="3140968"/>
            <a:ext cx="374441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779912" y="1916832"/>
            <a:ext cx="252028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t0.gstatic.com/images?q=tbn:ANd9GcSGIhiLii3HqB20C37ttPTMWvQZx2X8mdowMCuYYMVlIokzb5E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1052736"/>
            <a:ext cx="1944216" cy="1477956"/>
          </a:xfrm>
          <a:prstGeom prst="rect">
            <a:avLst/>
          </a:prstGeom>
          <a:noFill/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39467" y="-2738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de-CH" sz="2800" b="1" dirty="0">
                <a:solidFill>
                  <a:srgbClr val="0033CC"/>
                </a:solidFill>
              </a:rPr>
              <a:t>Exkurs Schweizer Geschichte </a:t>
            </a:r>
            <a:endParaRPr lang="en-US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b="1" dirty="0">
                <a:solidFill>
                  <a:srgbClr val="0033CC"/>
                </a:solidFill>
              </a:rPr>
              <a:t>Was ist eigentlich ...  Schweizer Identität?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5915000" cy="1584176"/>
          </a:xfrm>
        </p:spPr>
        <p:txBody>
          <a:bodyPr>
            <a:normAutofit/>
          </a:bodyPr>
          <a:lstStyle/>
          <a:p>
            <a:pPr>
              <a:buNone/>
            </a:pPr>
            <a:endParaRPr lang="de-CH" sz="2000" b="1" dirty="0" smtClean="0"/>
          </a:p>
          <a:p>
            <a:pPr marL="0" indent="0">
              <a:buNone/>
            </a:pPr>
            <a:r>
              <a:rPr lang="de-CH" sz="2000" dirty="0" smtClean="0"/>
              <a:t>Ein Land mit Bergen, Kühen und Käse, Banken, Uhren und direkter Demokratie…</a:t>
            </a:r>
            <a:endParaRPr lang="de-CH" sz="2000" dirty="0"/>
          </a:p>
        </p:txBody>
      </p:sp>
      <p:pic>
        <p:nvPicPr>
          <p:cNvPr id="14338" name="Picture 2" descr="http://t1.gstatic.com/images?q=tbn:ANd9GcSqH1Ias96XZ0kZBMoeSqYY02w10lnyz8jFoCiBYoFsIFyuh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661248"/>
            <a:ext cx="1747719" cy="1556792"/>
          </a:xfrm>
          <a:prstGeom prst="rect">
            <a:avLst/>
          </a:prstGeom>
          <a:noFill/>
        </p:spPr>
      </p:pic>
      <p:pic>
        <p:nvPicPr>
          <p:cNvPr id="14342" name="Picture 6" descr="http://t2.gstatic.com/images?q=tbn:ANd9GcTMOx7UXsfIU9McZCJgPESTxNDK-yz_QkII_-O-laupDmklr_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4725144"/>
            <a:ext cx="2381250" cy="1924051"/>
          </a:xfrm>
          <a:prstGeom prst="rect">
            <a:avLst/>
          </a:prstGeom>
          <a:noFill/>
        </p:spPr>
      </p:pic>
      <p:pic>
        <p:nvPicPr>
          <p:cNvPr id="14344" name="Picture 8" descr="http://t2.gstatic.com/images?q=tbn:ANd9GcSNXBoRnmXNQwx6q5CftytmLpPpRAxXQvHpUTLKOOvqWd9HUEB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1971675" cy="1314450"/>
          </a:xfrm>
          <a:prstGeom prst="rect">
            <a:avLst/>
          </a:prstGeom>
          <a:noFill/>
        </p:spPr>
      </p:pic>
      <p:pic>
        <p:nvPicPr>
          <p:cNvPr id="14346" name="Picture 10" descr="http://t0.gstatic.com/images?q=tbn:ANd9GcTPG84kfluNnwS1bbT-6cAN8BAG-BEowbdJl56vxuJIk1PVtl4sK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7930" y="3626914"/>
            <a:ext cx="2000250" cy="1323976"/>
          </a:xfrm>
          <a:prstGeom prst="rect">
            <a:avLst/>
          </a:prstGeom>
          <a:noFill/>
        </p:spPr>
      </p:pic>
      <p:pic>
        <p:nvPicPr>
          <p:cNvPr id="14350" name="Picture 14" descr="http://www.nzz.ch/images/glarus_landsgemeinde_fullSize_1.674341.12773531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157480"/>
            <a:ext cx="2232248" cy="1491142"/>
          </a:xfrm>
          <a:prstGeom prst="rect">
            <a:avLst/>
          </a:prstGeom>
          <a:noFill/>
        </p:spPr>
      </p:pic>
      <p:pic>
        <p:nvPicPr>
          <p:cNvPr id="14352" name="Picture 16" descr="http://t1.gstatic.com/images?q=tbn:ANd9GcRM8VBohsabYknxtydnXNcfk9qO9Q1tFsqhp3fb3il5Z9VJySMlh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5733256"/>
            <a:ext cx="781050" cy="781051"/>
          </a:xfrm>
          <a:prstGeom prst="rect">
            <a:avLst/>
          </a:prstGeom>
          <a:noFill/>
        </p:spPr>
      </p:pic>
      <p:pic>
        <p:nvPicPr>
          <p:cNvPr id="10244" name="Picture 4" descr="http://upload.wikimedia.org/wikipedia/commons/thumb/8/8e/Divico_und_Caesar.jpg/250px-Divico_und_Caesa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5287" y="1340768"/>
            <a:ext cx="2077153" cy="1512168"/>
          </a:xfrm>
          <a:prstGeom prst="rect">
            <a:avLst/>
          </a:prstGeom>
          <a:noFill/>
        </p:spPr>
      </p:pic>
      <p:pic>
        <p:nvPicPr>
          <p:cNvPr id="14340" name="Picture 4" descr="http://t2.gstatic.com/images?q=tbn:ANd9GcQWWlChvwHnUcQmJ32AwPfHh2m76-jay3OUXSc9Ltm8CHldA5_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4437112"/>
            <a:ext cx="1752600" cy="1257301"/>
          </a:xfrm>
          <a:prstGeom prst="rect">
            <a:avLst/>
          </a:prstGeom>
          <a:noFill/>
        </p:spPr>
      </p:pic>
      <p:pic>
        <p:nvPicPr>
          <p:cNvPr id="10246" name="Picture 6" descr="Bundesplatz-Bern-15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4320666"/>
            <a:ext cx="2304256" cy="1260448"/>
          </a:xfrm>
          <a:prstGeom prst="rect">
            <a:avLst/>
          </a:prstGeom>
          <a:noFill/>
        </p:spPr>
      </p:pic>
      <p:pic>
        <p:nvPicPr>
          <p:cNvPr id="10242" name="Picture 2" descr="Schlachtszene">
            <a:hlinkClick r:id="rId13" tooltip="Schlachtszen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2819400"/>
            <a:ext cx="1979712" cy="2131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1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atic2.kleinezeitung.at/system/galleries_520x335/upload/0/7/3/2203195/schweizU17_161109reuters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695" y="1628800"/>
            <a:ext cx="2727114" cy="1756891"/>
          </a:xfrm>
          <a:prstGeom prst="rect">
            <a:avLst/>
          </a:prstGeom>
          <a:noFill/>
        </p:spPr>
      </p:pic>
      <p:pic>
        <p:nvPicPr>
          <p:cNvPr id="9220" name="Picture 4" descr="http://www.pizzeria-uri.ch/dsgn/pizzeria-u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34" y="609306"/>
            <a:ext cx="2736304" cy="1019494"/>
          </a:xfrm>
          <a:prstGeom prst="rect">
            <a:avLst/>
          </a:prstGeom>
          <a:noFill/>
        </p:spPr>
      </p:pic>
      <p:pic>
        <p:nvPicPr>
          <p:cNvPr id="9222" name="Picture 6" descr="http://modules.drs.ch/data/pictures/82498.01_kaka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581128"/>
            <a:ext cx="2232248" cy="1674186"/>
          </a:xfrm>
          <a:prstGeom prst="rect">
            <a:avLst/>
          </a:prstGeom>
          <a:noFill/>
        </p:spPr>
      </p:pic>
      <p:pic>
        <p:nvPicPr>
          <p:cNvPr id="9224" name="Picture 8" descr="http://www.muellerscience.com/SPEZIALITAETEN/Schweiz/ovomalti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725144"/>
            <a:ext cx="1428750" cy="2181226"/>
          </a:xfrm>
          <a:prstGeom prst="rect">
            <a:avLst/>
          </a:prstGeom>
          <a:noFill/>
        </p:spPr>
      </p:pic>
      <p:pic>
        <p:nvPicPr>
          <p:cNvPr id="9226" name="Picture 10" descr="Keine Kinderarbeit für Schokolade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140968"/>
            <a:ext cx="2232248" cy="1607219"/>
          </a:xfrm>
          <a:prstGeom prst="rect">
            <a:avLst/>
          </a:prstGeom>
          <a:noFill/>
        </p:spPr>
      </p:pic>
      <p:pic>
        <p:nvPicPr>
          <p:cNvPr id="7170" name="Picture 2" descr="http://modules.drs.ch/data/pictures/drs4/sport/2008/euro-2008/nati/10133.080606_nati_f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3124" y="3222817"/>
            <a:ext cx="2020967" cy="1142287"/>
          </a:xfrm>
          <a:prstGeom prst="rect">
            <a:avLst/>
          </a:prstGeom>
          <a:noFill/>
        </p:spPr>
      </p:pic>
      <p:pic>
        <p:nvPicPr>
          <p:cNvPr id="9228" name="Picture 12" descr="http://www.ag.ch/app/image_gallery/albums/ringier-bildarchiv/images/127.origin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4653136"/>
            <a:ext cx="2005289" cy="2000276"/>
          </a:xfrm>
          <a:prstGeom prst="rect">
            <a:avLst/>
          </a:prstGeom>
          <a:noFill/>
        </p:spPr>
      </p:pic>
      <p:pic>
        <p:nvPicPr>
          <p:cNvPr id="9230" name="Picture 14" descr="http://www.goodlogo.com/images/logos/asea_brown_boveri_logo_239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96156" y="5979417"/>
            <a:ext cx="1728192" cy="673995"/>
          </a:xfrm>
          <a:prstGeom prst="rect">
            <a:avLst/>
          </a:prstGeom>
          <a:noFill/>
        </p:spPr>
      </p:pic>
      <p:pic>
        <p:nvPicPr>
          <p:cNvPr id="9232" name="Picture 16" descr="http://img03.mar.cx/_images/AT9389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668029">
            <a:off x="7629416" y="6151924"/>
            <a:ext cx="864096" cy="495096"/>
          </a:xfrm>
          <a:prstGeom prst="rect">
            <a:avLst/>
          </a:prstGeom>
          <a:noFill/>
        </p:spPr>
      </p:pic>
      <p:pic>
        <p:nvPicPr>
          <p:cNvPr id="9234" name="Picture 18" descr="http://t2.gstatic.com/images?q=tbn:ANd9GcT36Zqm0CzJzlyyE3dMWifPNCpJA7wi9B4RohRUqu13mKQ0OCW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4304617"/>
            <a:ext cx="2476500" cy="1838325"/>
          </a:xfrm>
          <a:prstGeom prst="rect">
            <a:avLst/>
          </a:prstGeom>
          <a:noFill/>
        </p:spPr>
      </p:pic>
      <p:pic>
        <p:nvPicPr>
          <p:cNvPr id="15" name="Picture 16" descr="http://t1.gstatic.com/images?q=tbn:ANd9GcRM8VBohsabYknxtydnXNcfk9qO9Q1tFsqhp3fb3il5Z9VJySMlhQ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343107">
            <a:off x="4901834" y="4157135"/>
            <a:ext cx="781050" cy="781051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95536" y="1642855"/>
            <a:ext cx="5213895" cy="1323911"/>
          </a:xfrm>
        </p:spPr>
        <p:txBody>
          <a:bodyPr>
            <a:normAutofit/>
          </a:bodyPr>
          <a:lstStyle/>
          <a:p>
            <a:pPr>
              <a:buNone/>
            </a:pPr>
            <a:endParaRPr lang="de-CH" sz="2400" b="1" dirty="0" smtClean="0"/>
          </a:p>
          <a:p>
            <a:pPr>
              <a:buNone/>
            </a:pPr>
            <a:r>
              <a:rPr lang="de-CH" sz="2400" dirty="0"/>
              <a:t>E</a:t>
            </a:r>
            <a:r>
              <a:rPr lang="de-CH" sz="2400" dirty="0" smtClean="0"/>
              <a:t>ine Schweiz ohne Migration ?</a:t>
            </a:r>
          </a:p>
        </p:txBody>
      </p:sp>
    </p:spTree>
    <p:extLst>
      <p:ext uri="{BB962C8B-B14F-4D97-AF65-F5344CB8AC3E}">
        <p14:creationId xmlns:p14="http://schemas.microsoft.com/office/powerpoint/2010/main" val="29030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84275" y="233363"/>
            <a:ext cx="7589838" cy="553998"/>
          </a:xfrm>
        </p:spPr>
        <p:txBody>
          <a:bodyPr>
            <a:noAutofit/>
          </a:bodyPr>
          <a:lstStyle/>
          <a:p>
            <a:pPr algn="r"/>
            <a:r>
              <a:rPr lang="fr-CH" altLang="en-US" sz="2800" b="1" dirty="0" err="1">
                <a:solidFill>
                  <a:srgbClr val="0033CC"/>
                </a:solidFill>
              </a:rPr>
              <a:t>Migranten</a:t>
            </a:r>
            <a:r>
              <a:rPr lang="fr-CH" altLang="en-US" sz="2800" b="1" dirty="0">
                <a:solidFill>
                  <a:srgbClr val="0033CC"/>
                </a:solidFill>
              </a:rPr>
              <a:t> - </a:t>
            </a:r>
            <a:r>
              <a:rPr lang="fr-CH" altLang="en-US" sz="2800" b="1" dirty="0" err="1">
                <a:solidFill>
                  <a:srgbClr val="0033CC"/>
                </a:solidFill>
              </a:rPr>
              <a:t>Opfer</a:t>
            </a:r>
            <a:r>
              <a:rPr lang="fr-CH" altLang="en-US" sz="2800" b="1" dirty="0">
                <a:solidFill>
                  <a:srgbClr val="0033CC"/>
                </a:solidFill>
              </a:rPr>
              <a:t> </a:t>
            </a:r>
            <a:r>
              <a:rPr lang="fr-CH" altLang="en-US" sz="2800" b="1" dirty="0" err="1">
                <a:solidFill>
                  <a:srgbClr val="0033CC"/>
                </a:solidFill>
              </a:rPr>
              <a:t>oder</a:t>
            </a:r>
            <a:r>
              <a:rPr lang="fr-CH" altLang="en-US" sz="2800" b="1" dirty="0">
                <a:solidFill>
                  <a:srgbClr val="0033CC"/>
                </a:solidFill>
              </a:rPr>
              <a:t> </a:t>
            </a:r>
            <a:r>
              <a:rPr lang="fr-CH" altLang="en-US" sz="2800" b="1" dirty="0" err="1">
                <a:solidFill>
                  <a:srgbClr val="0033CC"/>
                </a:solidFill>
              </a:rPr>
              <a:t>Akteure</a:t>
            </a:r>
            <a:r>
              <a:rPr lang="fr-CH" altLang="en-US" sz="2800" b="1" dirty="0">
                <a:solidFill>
                  <a:srgbClr val="0033CC"/>
                </a:solidFill>
              </a:rPr>
              <a:t>?</a:t>
            </a: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51520" y="1592820"/>
            <a:ext cx="4644008" cy="4535958"/>
          </a:xfrm>
          <a:prstGeom prst="ellipse">
            <a:avLst/>
          </a:prstGeom>
          <a:noFill/>
          <a:ln w="25400" algn="ctr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buClr>
                <a:srgbClr val="7F7F7F"/>
              </a:buClr>
              <a:buFont typeface="Wingdings" pitchFamily="2" charset="2"/>
              <a:buChar char="n"/>
              <a:defRPr sz="2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ct val="20000"/>
              </a:spcBef>
              <a:buClr>
                <a:srgbClr val="006A91"/>
              </a:buClr>
              <a:buFont typeface="Wingdings" pitchFamily="2" charset="2"/>
              <a:buChar char="§"/>
              <a:defRPr sz="2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ct val="20000"/>
              </a:spcBef>
              <a:buClr>
                <a:srgbClr val="006A91"/>
              </a:buClr>
              <a:buChar char="•"/>
              <a:defRPr sz="21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3923928" y="1576578"/>
            <a:ext cx="4897065" cy="4568442"/>
          </a:xfrm>
          <a:prstGeom prst="ellipse">
            <a:avLst/>
          </a:prstGeom>
          <a:noFill/>
          <a:ln w="25400" algn="ctr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buClr>
                <a:srgbClr val="7F7F7F"/>
              </a:buClr>
              <a:buFont typeface="Wingdings" pitchFamily="2" charset="2"/>
              <a:buChar char="n"/>
              <a:defRPr sz="2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ct val="20000"/>
              </a:spcBef>
              <a:buClr>
                <a:srgbClr val="006A91"/>
              </a:buClr>
              <a:buFont typeface="Wingdings" pitchFamily="2" charset="2"/>
              <a:buChar char="§"/>
              <a:defRPr sz="2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ct val="20000"/>
              </a:spcBef>
              <a:buClr>
                <a:srgbClr val="006A91"/>
              </a:buClr>
              <a:buChar char="•"/>
              <a:defRPr sz="21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2706013"/>
            <a:ext cx="2736304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„Opfer“ </a:t>
            </a:r>
            <a:r>
              <a:rPr lang="de-CH" sz="2000" dirty="0" smtClean="0"/>
              <a:t>von Krieg, Katastrophen und Menschenhandel</a:t>
            </a:r>
            <a:endParaRPr lang="de-CH" sz="2400" dirty="0" smtClean="0"/>
          </a:p>
          <a:p>
            <a:endParaRPr lang="de-CH" sz="2000" dirty="0" smtClean="0"/>
          </a:p>
          <a:p>
            <a:pPr marL="447675" indent="-447675">
              <a:buFont typeface="Wingdings"/>
              <a:buChar char="à"/>
            </a:pPr>
            <a:r>
              <a:rPr lang="de-CH" sz="2000" dirty="0" smtClean="0"/>
              <a:t>Unterstützung</a:t>
            </a:r>
          </a:p>
          <a:p>
            <a:pPr marL="447675" indent="-447675">
              <a:buFont typeface="Wingdings"/>
              <a:buChar char="à"/>
            </a:pPr>
            <a:r>
              <a:rPr lang="de-CH" sz="2000" dirty="0" smtClean="0"/>
              <a:t>Schutz</a:t>
            </a:r>
          </a:p>
          <a:p>
            <a:endParaRPr lang="de-CH" sz="2400" dirty="0" smtClean="0"/>
          </a:p>
          <a:p>
            <a:endParaRPr lang="de-CH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64088" y="2636912"/>
            <a:ext cx="3168352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„Akteur“ </a:t>
            </a:r>
            <a:r>
              <a:rPr lang="de-CH" sz="2000" dirty="0" smtClean="0"/>
              <a:t>für die Entwicklung</a:t>
            </a:r>
            <a:endParaRPr lang="de-CH" sz="2400" dirty="0" smtClean="0"/>
          </a:p>
          <a:p>
            <a:endParaRPr lang="de-CH" sz="2000" dirty="0" smtClean="0"/>
          </a:p>
          <a:p>
            <a:pPr marL="354013" indent="-354013"/>
            <a:r>
              <a:rPr lang="de-CH" sz="2000" dirty="0" smtClean="0">
                <a:sym typeface="Wingdings" pitchFamily="2" charset="2"/>
              </a:rPr>
              <a:t>	</a:t>
            </a:r>
            <a:r>
              <a:rPr lang="de-CH" sz="2000" dirty="0" smtClean="0"/>
              <a:t>Ressourcen / Fähigkeiten </a:t>
            </a:r>
          </a:p>
          <a:p>
            <a:pPr marL="354013" indent="-354013">
              <a:buFont typeface="Wingdings"/>
              <a:buChar char="à"/>
            </a:pPr>
            <a:r>
              <a:rPr lang="de-CH" sz="2000" dirty="0" smtClean="0"/>
              <a:t>Potential</a:t>
            </a:r>
          </a:p>
          <a:p>
            <a:pPr marL="354013" indent="-354013">
              <a:buFont typeface="Wingdings"/>
              <a:buChar char="à"/>
            </a:pPr>
            <a:r>
              <a:rPr lang="de-CH" sz="2000" dirty="0" smtClean="0"/>
              <a:t>Arbeit</a:t>
            </a:r>
          </a:p>
          <a:p>
            <a:pPr>
              <a:buFont typeface="Wingdings"/>
              <a:buChar char="à"/>
            </a:pPr>
            <a:endParaRPr lang="de-CH" sz="2400" dirty="0" smtClean="0"/>
          </a:p>
          <a:p>
            <a:endParaRPr lang="de-CH" sz="2400" dirty="0" smtClean="0"/>
          </a:p>
          <a:p>
            <a:endParaRPr lang="de-CH" sz="2400" dirty="0" smtClean="0"/>
          </a:p>
        </p:txBody>
      </p:sp>
      <p:sp>
        <p:nvSpPr>
          <p:cNvPr id="10" name="Rectangle 9"/>
          <p:cNvSpPr/>
          <p:nvPr/>
        </p:nvSpPr>
        <p:spPr>
          <a:xfrm rot="20633071">
            <a:off x="177794" y="2981652"/>
            <a:ext cx="8689133" cy="1602513"/>
          </a:xfrm>
          <a:prstGeom prst="rect">
            <a:avLst/>
          </a:prstGeom>
          <a:solidFill>
            <a:srgbClr val="92D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de-CH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“We should not perceive refugees as a burden but as a resource and stop thinking about them as victims only.”</a:t>
            </a:r>
          </a:p>
          <a:p>
            <a:pPr algn="ctr"/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r"/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Kilian Kleinschmidt </a:t>
            </a:r>
            <a:r>
              <a:rPr lang="de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Manager </a:t>
            </a:r>
            <a:r>
              <a:rPr lang="de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de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de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de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de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Zaatari</a:t>
            </a:r>
            <a:r>
              <a:rPr lang="de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de-C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Refugee</a:t>
            </a: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de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Camp </a:t>
            </a:r>
            <a:endParaRPr lang="de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r"/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4275" y="233363"/>
            <a:ext cx="7589838" cy="553998"/>
          </a:xfrm>
        </p:spPr>
        <p:txBody>
          <a:bodyPr>
            <a:noAutofit/>
          </a:bodyPr>
          <a:lstStyle/>
          <a:p>
            <a:pPr algn="r"/>
            <a:r>
              <a:rPr lang="fr-CH" altLang="en-US" sz="2800" b="1" dirty="0" err="1" smtClean="0">
                <a:solidFill>
                  <a:srgbClr val="0033CC"/>
                </a:solidFill>
              </a:rPr>
              <a:t>Flüchtling</a:t>
            </a:r>
            <a:r>
              <a:rPr lang="fr-CH" altLang="en-US" sz="2800" b="1" dirty="0" smtClean="0">
                <a:solidFill>
                  <a:srgbClr val="0033CC"/>
                </a:solidFill>
              </a:rPr>
              <a:t> </a:t>
            </a:r>
            <a:r>
              <a:rPr lang="fr-CH" altLang="en-US" sz="2800" b="1" dirty="0" err="1" smtClean="0">
                <a:solidFill>
                  <a:srgbClr val="0033CC"/>
                </a:solidFill>
              </a:rPr>
              <a:t>oder</a:t>
            </a:r>
            <a:r>
              <a:rPr lang="fr-CH" altLang="en-US" sz="2800" b="1" dirty="0" smtClean="0">
                <a:solidFill>
                  <a:srgbClr val="0033CC"/>
                </a:solidFill>
              </a:rPr>
              <a:t> Migrant?</a:t>
            </a:r>
            <a:endParaRPr lang="fr-CH" altLang="en-US" sz="2800" b="1" dirty="0">
              <a:solidFill>
                <a:srgbClr val="0033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1124744"/>
            <a:ext cx="7589838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ct val="20000"/>
              </a:spcBef>
            </a:pPr>
            <a:r>
              <a:rPr lang="de-CH" sz="2400" b="1" dirty="0">
                <a:latin typeface="+mn-lt"/>
                <a:ea typeface="+mn-ea"/>
                <a:cs typeface="+mn-cs"/>
              </a:rPr>
              <a:t>Die Unmöglichkeit </a:t>
            </a:r>
            <a:r>
              <a:rPr lang="de-CH" sz="2400" b="1" dirty="0" smtClean="0">
                <a:latin typeface="+mn-lt"/>
                <a:ea typeface="+mn-ea"/>
                <a:cs typeface="+mn-cs"/>
              </a:rPr>
              <a:t>der eindeutigen </a:t>
            </a:r>
            <a:r>
              <a:rPr lang="de-CH" sz="2400" b="1" dirty="0">
                <a:latin typeface="+mn-lt"/>
                <a:ea typeface="+mn-ea"/>
                <a:cs typeface="+mn-cs"/>
              </a:rPr>
              <a:t>Klassifizierung</a:t>
            </a:r>
          </a:p>
          <a:p>
            <a:pPr algn="l"/>
            <a:endParaRPr lang="de-CH" sz="2400" dirty="0" smtClean="0"/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CH" sz="2400" dirty="0">
                <a:latin typeface="+mn-lt"/>
                <a:ea typeface="+mn-ea"/>
                <a:cs typeface="+mn-cs"/>
              </a:rPr>
              <a:t>Fluchtgründe: Genfer Konvention</a:t>
            </a: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+mn-lt"/>
                <a:ea typeface="+mn-ea"/>
                <a:cs typeface="+mn-cs"/>
              </a:rPr>
              <a:t>Erzwungene </a:t>
            </a:r>
            <a:r>
              <a:rPr lang="de-CH" sz="2400" dirty="0">
                <a:latin typeface="+mn-lt"/>
                <a:ea typeface="+mn-ea"/>
                <a:cs typeface="+mn-cs"/>
              </a:rPr>
              <a:t>/ freiwillige Migration </a:t>
            </a: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+mn-lt"/>
                <a:ea typeface="+mn-ea"/>
                <a:cs typeface="+mn-cs"/>
              </a:rPr>
              <a:t>Interne </a:t>
            </a:r>
            <a:r>
              <a:rPr lang="de-CH" sz="2400" dirty="0">
                <a:latin typeface="+mn-lt"/>
                <a:ea typeface="+mn-ea"/>
                <a:cs typeface="+mn-cs"/>
              </a:rPr>
              <a:t>/ internationale </a:t>
            </a:r>
            <a:r>
              <a:rPr lang="de-CH" sz="2400" dirty="0" smtClean="0">
                <a:latin typeface="+mn-lt"/>
                <a:ea typeface="+mn-ea"/>
                <a:cs typeface="+mn-cs"/>
              </a:rPr>
              <a:t>Migration</a:t>
            </a:r>
          </a:p>
          <a:p>
            <a:pPr algn="l">
              <a:spcBef>
                <a:spcPct val="20000"/>
              </a:spcBef>
            </a:pPr>
            <a:endParaRPr lang="de-CH" sz="2400" dirty="0">
              <a:latin typeface="+mn-lt"/>
              <a:ea typeface="+mn-ea"/>
              <a:cs typeface="+mn-cs"/>
            </a:endParaRP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CH" sz="2400" dirty="0">
                <a:latin typeface="+mn-lt"/>
                <a:ea typeface="+mn-ea"/>
                <a:cs typeface="+mn-cs"/>
              </a:rPr>
              <a:t>2. / 3. </a:t>
            </a:r>
            <a:r>
              <a:rPr lang="de-CH" sz="2400" dirty="0" smtClean="0">
                <a:latin typeface="+mn-lt"/>
                <a:ea typeface="+mn-ea"/>
                <a:cs typeface="+mn-cs"/>
              </a:rPr>
              <a:t>Generation </a:t>
            </a:r>
            <a:r>
              <a:rPr lang="de-CH" sz="2400" dirty="0">
                <a:latin typeface="+mn-lt"/>
                <a:ea typeface="+mn-ea"/>
                <a:cs typeface="+mn-cs"/>
              </a:rPr>
              <a:t>von </a:t>
            </a:r>
            <a:r>
              <a:rPr lang="de-CH" sz="2400" dirty="0" err="1" smtClean="0">
                <a:latin typeface="+mn-lt"/>
                <a:ea typeface="+mn-ea"/>
                <a:cs typeface="+mn-cs"/>
              </a:rPr>
              <a:t>MigrantInnen</a:t>
            </a: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7237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</TotalTime>
  <Words>800</Words>
  <Application>Microsoft Office PowerPoint</Application>
  <PresentationFormat>On-screen Show (4:3)</PresentationFormat>
  <Paragraphs>247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Migration und Entwicklung Chance und Herausforderung </vt:lpstr>
      <vt:lpstr>Was ist eigentlich ...  Migration?</vt:lpstr>
      <vt:lpstr>Einige Zahlen </vt:lpstr>
      <vt:lpstr>PowerPoint Presentation</vt:lpstr>
      <vt:lpstr>Exkurs Schweizer Geschichte </vt:lpstr>
      <vt:lpstr>Was ist eigentlich ...  Schweizer Identität?</vt:lpstr>
      <vt:lpstr>PowerPoint Presentation</vt:lpstr>
      <vt:lpstr>Migranten - Opfer oder Akteure?</vt:lpstr>
      <vt:lpstr>Flüchtling oder Migrant?</vt:lpstr>
      <vt:lpstr>Herausforderungen </vt:lpstr>
      <vt:lpstr>Lösungsansätze</vt:lpstr>
      <vt:lpstr>Die Direktion für Entwicklungszusammenarbeit (DEZA)</vt:lpstr>
      <vt:lpstr>Das Thema Migration in der DEZA</vt:lpstr>
      <vt:lpstr>Das Globalprogramm Migration und Entwicklung</vt:lpstr>
      <vt:lpstr>Globale Kohärenz</vt:lpstr>
      <vt:lpstr>Migration und nachhaltige Entwicklung</vt:lpstr>
      <vt:lpstr>Kohärente Schweizer Migrationspolitik</vt:lpstr>
      <vt:lpstr>Der WoGA</vt:lpstr>
      <vt:lpstr>Botschaft über die internationale Zusammenarbeit der Schweiz 2017–2020</vt:lpstr>
      <vt:lpstr>Strategische Konditionalität</vt:lpstr>
      <vt:lpstr>Der Migration Hump Wirtschaftlicher Aufschwung erweitert die Handlungsoptionen der Menschen</vt:lpstr>
      <vt:lpstr>Politische Forderungen</vt:lpstr>
      <vt:lpstr>Besten Dank!</vt:lpstr>
    </vt:vector>
  </TitlesOfParts>
  <Company>EDA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Fehr Simone EDA FHO</dc:creator>
  <cp:lastModifiedBy>Bigler Stefan Christoph EDA BIGST</cp:lastModifiedBy>
  <cp:revision>93</cp:revision>
  <cp:lastPrinted>2016-10-28T10:19:33Z</cp:lastPrinted>
  <dcterms:created xsi:type="dcterms:W3CDTF">2015-11-13T08:39:10Z</dcterms:created>
  <dcterms:modified xsi:type="dcterms:W3CDTF">2016-10-31T11:33:02Z</dcterms:modified>
</cp:coreProperties>
</file>